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267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C74B-6143-4A3C-81DC-E1B17ED1D990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DEC4-77DF-4D95-AB67-D66DCA844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6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C74B-6143-4A3C-81DC-E1B17ED1D990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DEC4-77DF-4D95-AB67-D66DCA844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1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C74B-6143-4A3C-81DC-E1B17ED1D990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DEC4-77DF-4D95-AB67-D66DCA844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5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C74B-6143-4A3C-81DC-E1B17ED1D990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DEC4-77DF-4D95-AB67-D66DCA844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5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C74B-6143-4A3C-81DC-E1B17ED1D990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DEC4-77DF-4D95-AB67-D66DCA844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9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C74B-6143-4A3C-81DC-E1B17ED1D990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DEC4-77DF-4D95-AB67-D66DCA844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C74B-6143-4A3C-81DC-E1B17ED1D990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DEC4-77DF-4D95-AB67-D66DCA844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7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C74B-6143-4A3C-81DC-E1B17ED1D990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DEC4-77DF-4D95-AB67-D66DCA844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1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C74B-6143-4A3C-81DC-E1B17ED1D990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DEC4-77DF-4D95-AB67-D66DCA844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6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C74B-6143-4A3C-81DC-E1B17ED1D990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DEC4-77DF-4D95-AB67-D66DCA844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4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C74B-6143-4A3C-81DC-E1B17ED1D990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DEC4-77DF-4D95-AB67-D66DCA844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39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8C74B-6143-4A3C-81DC-E1B17ED1D990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3DEC4-77DF-4D95-AB67-D66DCA844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2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882981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6000" b="1" dirty="0" smtClean="0">
                <a:ln/>
                <a:solidFill>
                  <a:schemeClr val="accent4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הואיל ואישתרי אישתרי</a:t>
            </a:r>
            <a:endParaRPr lang="en-US" sz="6000" b="1" dirty="0">
              <a:ln/>
              <a:solidFill>
                <a:schemeClr val="accent4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65722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מסכת יבמות דף ח.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094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39050" y="1295400"/>
            <a:ext cx="2241550" cy="131445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Oval 3"/>
          <p:cNvSpPr/>
          <p:nvPr/>
        </p:nvSpPr>
        <p:spPr>
          <a:xfrm>
            <a:off x="2755900" y="1295400"/>
            <a:ext cx="2241550" cy="131445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6" name="Straight Connector 5"/>
          <p:cNvCxnSpPr>
            <a:stCxn id="4" idx="6"/>
            <a:endCxn id="2" idx="2"/>
          </p:cNvCxnSpPr>
          <p:nvPr/>
        </p:nvCxnSpPr>
        <p:spPr>
          <a:xfrm>
            <a:off x="4997450" y="1952625"/>
            <a:ext cx="2641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97450" y="1456393"/>
            <a:ext cx="264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dirty="0" smtClean="0">
                <a:cs typeface="+mj-cs"/>
              </a:rPr>
              <a:t>אחים</a:t>
            </a:r>
            <a:endParaRPr lang="en-US" sz="2800" dirty="0">
              <a:cs typeface="+mj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39050" y="3848100"/>
            <a:ext cx="2241550" cy="108585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755900" y="3848100"/>
            <a:ext cx="2241550" cy="108585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1" name="Straight Connector 10"/>
          <p:cNvCxnSpPr>
            <a:stCxn id="9" idx="3"/>
            <a:endCxn id="8" idx="1"/>
          </p:cNvCxnSpPr>
          <p:nvPr/>
        </p:nvCxnSpPr>
        <p:spPr>
          <a:xfrm>
            <a:off x="4997450" y="4391025"/>
            <a:ext cx="2641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97450" y="3848100"/>
            <a:ext cx="264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dirty="0" smtClean="0">
                <a:cs typeface="+mj-cs"/>
              </a:rPr>
              <a:t>אחיות</a:t>
            </a:r>
            <a:endParaRPr lang="en-US" sz="2800" dirty="0">
              <a:cs typeface="+mj-cs"/>
            </a:endParaRPr>
          </a:p>
        </p:txBody>
      </p:sp>
      <p:cxnSp>
        <p:nvCxnSpPr>
          <p:cNvPr id="14" name="Straight Arrow Connector 13"/>
          <p:cNvCxnSpPr>
            <a:stCxn id="2" idx="4"/>
            <a:endCxn id="8" idx="0"/>
          </p:cNvCxnSpPr>
          <p:nvPr/>
        </p:nvCxnSpPr>
        <p:spPr>
          <a:xfrm>
            <a:off x="8759825" y="2609850"/>
            <a:ext cx="0" cy="12382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721850" y="2387600"/>
            <a:ext cx="215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1 ראובן נשא את רחל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975850" y="3041650"/>
            <a:ext cx="2051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2. שמעון אסור ברחל מדין אשת אח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4" idx="4"/>
            <a:endCxn id="9" idx="0"/>
          </p:cNvCxnSpPr>
          <p:nvPr/>
        </p:nvCxnSpPr>
        <p:spPr>
          <a:xfrm>
            <a:off x="3876675" y="2609850"/>
            <a:ext cx="0" cy="12382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1650" y="2387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3. שמעון נשא את לאה,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9100" y="3282950"/>
            <a:ext cx="2190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4. שמעון אסור ברחל אף מדין אחות אשתו</a:t>
            </a:r>
            <a:endParaRPr lang="en-US" dirty="0"/>
          </a:p>
        </p:txBody>
      </p:sp>
      <p:cxnSp>
        <p:nvCxnSpPr>
          <p:cNvPr id="22" name="Straight Connector 21"/>
          <p:cNvCxnSpPr>
            <a:stCxn id="2" idx="1"/>
            <a:endCxn id="2" idx="5"/>
          </p:cNvCxnSpPr>
          <p:nvPr/>
        </p:nvCxnSpPr>
        <p:spPr>
          <a:xfrm>
            <a:off x="7967317" y="1487897"/>
            <a:ext cx="1585016" cy="9294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902450" y="1047750"/>
            <a:ext cx="1873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5. ראובן מת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564515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בהו''א מתוך </a:t>
            </a:r>
            <a:r>
              <a:rPr lang="he-IL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שהותר האיסור הראשון אשת אח, הותר האיסור השני אחות אשתו</a:t>
            </a:r>
            <a:endParaRPr lang="en-US" sz="2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431800"/>
            <a:ext cx="356870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e-IL" dirty="0" smtClean="0"/>
              <a:t>תינח היכא דנשא מת ואחר כך נשא חי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3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7639050" y="1295400"/>
            <a:ext cx="2241550" cy="1314450"/>
          </a:xfrm>
          <a:prstGeom prst="ellipse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Oval 6"/>
          <p:cNvSpPr/>
          <p:nvPr/>
        </p:nvSpPr>
        <p:spPr>
          <a:xfrm>
            <a:off x="2755900" y="1295400"/>
            <a:ext cx="2241550" cy="1314450"/>
          </a:xfrm>
          <a:prstGeom prst="ellipse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97450" y="1456393"/>
            <a:ext cx="264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dirty="0" smtClean="0">
                <a:cs typeface="+mj-cs"/>
              </a:rPr>
              <a:t>אחים</a:t>
            </a:r>
            <a:endParaRPr lang="en-US" sz="2800" dirty="0">
              <a:cs typeface="+mj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39050" y="3848100"/>
            <a:ext cx="2241550" cy="1085850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755900" y="3848100"/>
            <a:ext cx="2241550" cy="1085850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97450" y="3848100"/>
            <a:ext cx="264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dirty="0" smtClean="0">
                <a:cs typeface="+mj-cs"/>
              </a:rPr>
              <a:t>אחיות</a:t>
            </a:r>
            <a:endParaRPr lang="en-US" sz="2800" dirty="0">
              <a:cs typeface="+mj-cs"/>
            </a:endParaRPr>
          </a:p>
        </p:txBody>
      </p:sp>
      <p:cxnSp>
        <p:nvCxnSpPr>
          <p:cNvPr id="13" name="Straight Connector 12"/>
          <p:cNvCxnSpPr>
            <a:stCxn id="7" idx="6"/>
            <a:endCxn id="6" idx="2"/>
          </p:cNvCxnSpPr>
          <p:nvPr/>
        </p:nvCxnSpPr>
        <p:spPr>
          <a:xfrm>
            <a:off x="4997450" y="1952625"/>
            <a:ext cx="2641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3"/>
            <a:endCxn id="9" idx="1"/>
          </p:cNvCxnSpPr>
          <p:nvPr/>
        </p:nvCxnSpPr>
        <p:spPr>
          <a:xfrm>
            <a:off x="4997450" y="4391025"/>
            <a:ext cx="2641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4"/>
          </p:cNvCxnSpPr>
          <p:nvPr/>
        </p:nvCxnSpPr>
        <p:spPr>
          <a:xfrm>
            <a:off x="3876675" y="2609850"/>
            <a:ext cx="0" cy="11303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5300" y="1625600"/>
            <a:ext cx="226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1. שמעון נושא את לאה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36550" y="2501900"/>
            <a:ext cx="2470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2. שמעון נאסר ברחל</a:t>
            </a:r>
          </a:p>
          <a:p>
            <a:pPr algn="ctr"/>
            <a:r>
              <a:rPr lang="he-IL" dirty="0" smtClean="0"/>
              <a:t> מדין אחות אשתו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6" idx="4"/>
            <a:endCxn id="9" idx="0"/>
          </p:cNvCxnSpPr>
          <p:nvPr/>
        </p:nvCxnSpPr>
        <p:spPr>
          <a:xfrm>
            <a:off x="8759825" y="2609850"/>
            <a:ext cx="0" cy="12382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880600" y="1790700"/>
            <a:ext cx="222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3. ראובן נושא את רחל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899650" y="2705100"/>
            <a:ext cx="2152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4.שמעון נאסר ברחל אף מדין אשת אח</a:t>
            </a:r>
            <a:endParaRPr lang="en-US" dirty="0"/>
          </a:p>
        </p:txBody>
      </p:sp>
      <p:cxnSp>
        <p:nvCxnSpPr>
          <p:cNvPr id="26" name="Straight Connector 25"/>
          <p:cNvCxnSpPr>
            <a:stCxn id="6" idx="1"/>
            <a:endCxn id="6" idx="5"/>
          </p:cNvCxnSpPr>
          <p:nvPr/>
        </p:nvCxnSpPr>
        <p:spPr>
          <a:xfrm>
            <a:off x="7967317" y="1487897"/>
            <a:ext cx="1585016" cy="9294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251700" y="1028700"/>
            <a:ext cx="1352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ראובן מת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581025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David" panose="020E0502060401010101" pitchFamily="34" charset="-79"/>
                <a:cs typeface="David" panose="020E0502060401010101" pitchFamily="34" charset="-79"/>
              </a:rPr>
              <a:t>אפי' שהותר האיסור של אשת אח האחרון, לא הותר איסור אחות אשה הראשון</a:t>
            </a:r>
            <a:endParaRPr lang="en-US" sz="24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393700"/>
            <a:ext cx="220345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e-IL" dirty="0" smtClean="0"/>
              <a:t>נשא חי ואח''כ נשא מת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2" grpId="0"/>
      <p:bldP spid="24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39050" y="1295400"/>
            <a:ext cx="2241550" cy="131445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2755900" y="1295400"/>
            <a:ext cx="2241550" cy="131445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97450" y="1456393"/>
            <a:ext cx="264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dirty="0" smtClean="0">
                <a:cs typeface="+mj-cs"/>
              </a:rPr>
              <a:t>אחים</a:t>
            </a:r>
            <a:endParaRPr lang="en-US" sz="2800" dirty="0">
              <a:cs typeface="+mj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39050" y="3848100"/>
            <a:ext cx="2241550" cy="10858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755900" y="3848100"/>
            <a:ext cx="2241550" cy="10858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7450" y="3848100"/>
            <a:ext cx="264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dirty="0" smtClean="0">
                <a:cs typeface="+mj-cs"/>
              </a:rPr>
              <a:t>אחיות</a:t>
            </a:r>
            <a:endParaRPr lang="en-US" sz="2800" dirty="0">
              <a:cs typeface="+mj-cs"/>
            </a:endParaRPr>
          </a:p>
        </p:txBody>
      </p:sp>
      <p:cxnSp>
        <p:nvCxnSpPr>
          <p:cNvPr id="9" name="Straight Connector 8"/>
          <p:cNvCxnSpPr>
            <a:stCxn id="3" idx="6"/>
          </p:cNvCxnSpPr>
          <p:nvPr/>
        </p:nvCxnSpPr>
        <p:spPr>
          <a:xfrm>
            <a:off x="4997450" y="1952625"/>
            <a:ext cx="2641600" cy="269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5" idx="1"/>
          </p:cNvCxnSpPr>
          <p:nvPr/>
        </p:nvCxnSpPr>
        <p:spPr>
          <a:xfrm>
            <a:off x="4997450" y="4391025"/>
            <a:ext cx="2641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" idx="4"/>
            <a:endCxn id="5" idx="0"/>
          </p:cNvCxnSpPr>
          <p:nvPr/>
        </p:nvCxnSpPr>
        <p:spPr>
          <a:xfrm>
            <a:off x="8759825" y="2609850"/>
            <a:ext cx="0" cy="12382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495057"/>
            <a:ext cx="2958696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e-IL" dirty="0" smtClean="0"/>
              <a:t>נשא מת ומת ואח'''כ נשא חי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738069" y="1380336"/>
            <a:ext cx="2125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1. ראובן נשא את רחל</a:t>
            </a:r>
            <a:endParaRPr lang="en-US" dirty="0"/>
          </a:p>
        </p:txBody>
      </p:sp>
      <p:cxnSp>
        <p:nvCxnSpPr>
          <p:cNvPr id="13" name="Straight Connector 12"/>
          <p:cNvCxnSpPr>
            <a:stCxn id="2" idx="1"/>
            <a:endCxn id="2" idx="5"/>
          </p:cNvCxnSpPr>
          <p:nvPr/>
        </p:nvCxnSpPr>
        <p:spPr>
          <a:xfrm>
            <a:off x="7967317" y="1487897"/>
            <a:ext cx="1585016" cy="9294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23990" y="972642"/>
            <a:ext cx="16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 smtClean="0"/>
              <a:t>2. ראובן מת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005982" y="4298262"/>
            <a:ext cx="1857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3. רחל נופלת לפני שמעון ליבום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3" idx="4"/>
          </p:cNvCxnSpPr>
          <p:nvPr/>
        </p:nvCxnSpPr>
        <p:spPr>
          <a:xfrm flipH="1">
            <a:off x="3873096" y="2609850"/>
            <a:ext cx="3579" cy="11409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1981" y="1811327"/>
            <a:ext cx="230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 smtClean="0"/>
              <a:t>4. שמעון נושא את לאה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545145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תחילה הותר איסור אשת אח ואח''כ נוסף איסור אחות אשתו 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48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445729"/>
              </p:ext>
            </p:extLst>
          </p:nvPr>
        </p:nvGraphicFramePr>
        <p:xfrm>
          <a:off x="634838" y="384398"/>
          <a:ext cx="10897086" cy="5969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8543">
                  <a:extLst>
                    <a:ext uri="{9D8B030D-6E8A-4147-A177-3AD203B41FA5}">
                      <a16:colId xmlns:a16="http://schemas.microsoft.com/office/drawing/2014/main" val="3418798895"/>
                    </a:ext>
                  </a:extLst>
                </a:gridCol>
                <a:gridCol w="5448543">
                  <a:extLst>
                    <a:ext uri="{9D8B030D-6E8A-4147-A177-3AD203B41FA5}">
                      <a16:colId xmlns:a16="http://schemas.microsoft.com/office/drawing/2014/main" val="274002994"/>
                    </a:ext>
                  </a:extLst>
                </a:gridCol>
              </a:tblGrid>
              <a:tr h="1492452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מצורע שראה קרי ביום השמיני שיצא בע''פ</a:t>
                      </a:r>
                    </a:p>
                    <a:p>
                      <a:pPr algn="ctr" rtl="1"/>
                      <a:r>
                        <a:rPr lang="he-IL" dirty="0" smtClean="0"/>
                        <a:t>אמרינן מתוך שהותר כניסת בהונות של מחוסר כיפורים, הותר אף אם הוא בעל קרי 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אחות אשתו ואיסור אשת אח</a:t>
                      </a:r>
                    </a:p>
                    <a:p>
                      <a:pPr algn="ctr" rtl="1"/>
                      <a:r>
                        <a:rPr lang="he-IL" dirty="0" smtClean="0"/>
                        <a:t>האם אמרינן מתוך שהותר איסור אשת אח,</a:t>
                      </a:r>
                    </a:p>
                    <a:p>
                      <a:pPr algn="ctr" rtl="1"/>
                      <a:r>
                        <a:rPr lang="he-IL" dirty="0" smtClean="0"/>
                        <a:t> הותר איסור אחות אשה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566958"/>
                  </a:ext>
                </a:extLst>
              </a:tr>
              <a:tr h="1492452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1056994"/>
                  </a:ext>
                </a:extLst>
              </a:tr>
              <a:tr h="1492452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132608"/>
                  </a:ext>
                </a:extLst>
              </a:tr>
              <a:tr h="1492452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297183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7366" y="2050120"/>
            <a:ext cx="5433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b="1" dirty="0"/>
              <a:t>אינו דומה </a:t>
            </a:r>
          </a:p>
          <a:p>
            <a:pPr algn="ctr" rtl="1"/>
            <a:r>
              <a:rPr lang="he-IL" dirty="0"/>
              <a:t>שבמצורע קדם האיסור </a:t>
            </a:r>
            <a:r>
              <a:rPr lang="he-IL" dirty="0" smtClean="0"/>
              <a:t>של מחוסר </a:t>
            </a:r>
            <a:r>
              <a:rPr lang="he-IL" dirty="0"/>
              <a:t>כיפורים שהותר, </a:t>
            </a:r>
          </a:p>
          <a:p>
            <a:pPr algn="ctr" rtl="1"/>
            <a:r>
              <a:rPr lang="he-IL" dirty="0"/>
              <a:t>וכאן קדם אחות אשה שלא הותר 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15414" y="2446166"/>
            <a:ext cx="5433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/>
              <a:t>נשא חי ואח''כ נשא מת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3656" y="2265615"/>
            <a:ext cx="5276729" cy="739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44535" y="3931338"/>
            <a:ext cx="530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/>
              <a:t>נשא חי ואח''כ נשא מת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7366" y="3438843"/>
            <a:ext cx="53873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b="1" dirty="0"/>
              <a:t>אינו דומה </a:t>
            </a:r>
          </a:p>
          <a:p>
            <a:pPr algn="ctr" rtl="1"/>
            <a:r>
              <a:rPr lang="he-IL" dirty="0"/>
              <a:t>שבמצורע קודם הותר איסור מחוסר כיפורים </a:t>
            </a:r>
          </a:p>
          <a:p>
            <a:pPr algn="ctr" rtl="1"/>
            <a:r>
              <a:rPr lang="he-IL" dirty="0"/>
              <a:t>ואח''כ נהיה איסור של קרי</a:t>
            </a:r>
          </a:p>
          <a:p>
            <a:pPr algn="ctr" rtl="1"/>
            <a:r>
              <a:rPr lang="he-IL" dirty="0"/>
              <a:t>וכאן קודם שהותר איסור אשת אח חל איסור אחות אשה  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06678" y="5428314"/>
            <a:ext cx="5433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/>
              <a:t>נשא מת ומת ואח''כ נשא חי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6102" y="5173523"/>
            <a:ext cx="5416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b="1" dirty="0"/>
              <a:t>דומה </a:t>
            </a:r>
          </a:p>
          <a:p>
            <a:pPr algn="ctr" rtl="1"/>
            <a:r>
              <a:rPr lang="he-IL" dirty="0"/>
              <a:t>שהותר קודם </a:t>
            </a:r>
            <a:r>
              <a:rPr lang="he-IL" dirty="0" smtClean="0"/>
              <a:t>אשת אח, ואח</a:t>
            </a:r>
            <a:r>
              <a:rPr lang="he-IL" dirty="0"/>
              <a:t>''כ חל האיסור של אחות אשה 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94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296</Words>
  <Application>Microsoft Office PowerPoint</Application>
  <PresentationFormat>Widescreen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David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Eitan</dc:creator>
  <cp:lastModifiedBy>Eitan</cp:lastModifiedBy>
  <cp:revision>22</cp:revision>
  <dcterms:created xsi:type="dcterms:W3CDTF">2022-03-10T22:47:33Z</dcterms:created>
  <dcterms:modified xsi:type="dcterms:W3CDTF">2022-03-14T18:32:08Z</dcterms:modified>
</cp:coreProperties>
</file>