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349" r:id="rId3"/>
    <p:sldId id="354" r:id="rId4"/>
    <p:sldId id="350" r:id="rId5"/>
    <p:sldId id="355" r:id="rId6"/>
    <p:sldId id="351" r:id="rId7"/>
    <p:sldId id="352" r:id="rId8"/>
    <p:sldId id="353" r:id="rId9"/>
    <p:sldId id="356" r:id="rId10"/>
    <p:sldId id="357" r:id="rId11"/>
    <p:sldId id="358" r:id="rId12"/>
    <p:sldId id="359" r:id="rId13"/>
    <p:sldId id="293" r:id="rId14"/>
    <p:sldId id="27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0501" autoAdjust="0"/>
  </p:normalViewPr>
  <p:slideViewPr>
    <p:cSldViewPr>
      <p:cViewPr varScale="1">
        <p:scale>
          <a:sx n="56" d="100"/>
          <a:sy n="56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343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אגרופה</a:t>
            </a:r>
            <a:r>
              <a:rPr lang="he-IL" dirty="0" smtClean="0"/>
              <a:t>. </a:t>
            </a:r>
            <a:r>
              <a:rPr lang="he-IL" dirty="0" err="1" smtClean="0"/>
              <a:t>כחה</a:t>
            </a:r>
            <a:r>
              <a:rPr lang="he-IL" dirty="0" smtClean="0"/>
              <a:t> של חנופה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err="1" smtClean="0"/>
              <a:t>אע</a:t>
            </a:r>
            <a:r>
              <a:rPr lang="he-IL" dirty="0" smtClean="0"/>
              <a:t>''ג </a:t>
            </a:r>
            <a:r>
              <a:rPr lang="he-IL" dirty="0" err="1" smtClean="0"/>
              <a:t>דאמו</a:t>
            </a:r>
            <a:r>
              <a:rPr lang="he-IL" dirty="0" smtClean="0"/>
              <a:t> מישראל אין ראוי למלכות </a:t>
            </a:r>
            <a:r>
              <a:rPr lang="he-IL" dirty="0" err="1" smtClean="0"/>
              <a:t>דעבד</a:t>
            </a:r>
            <a:r>
              <a:rPr lang="he-IL" dirty="0" smtClean="0"/>
              <a:t> היה </a:t>
            </a:r>
            <a:r>
              <a:rPr lang="he-IL" dirty="0" err="1" smtClean="0"/>
              <a:t>וזילא</a:t>
            </a:r>
            <a:r>
              <a:rPr lang="he-IL" dirty="0" smtClean="0"/>
              <a:t> מילתא: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נתעוותו</a:t>
            </a:r>
            <a:r>
              <a:rPr lang="he-IL" b="1" dirty="0" smtClean="0"/>
              <a:t> </a:t>
            </a:r>
            <a:r>
              <a:rPr lang="he-IL" b="1" dirty="0" err="1" smtClean="0"/>
              <a:t>הדינין</a:t>
            </a:r>
            <a:r>
              <a:rPr lang="he-IL" dirty="0" smtClean="0"/>
              <a:t>. שהחניפו </a:t>
            </a:r>
            <a:r>
              <a:rPr lang="he-IL" dirty="0" err="1" smtClean="0"/>
              <a:t>הדיינין</a:t>
            </a:r>
            <a:r>
              <a:rPr lang="he-IL" dirty="0" smtClean="0"/>
              <a:t> את בעלי הדין: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ונתקלקלו המעשים</a:t>
            </a:r>
            <a:r>
              <a:rPr lang="he-IL" dirty="0" smtClean="0"/>
              <a:t>. שהגדולים ראו עוברי עבירה ולא מיחו בידם מפני חנופה: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ואין אדם שיכול לומר </a:t>
            </a:r>
            <a:r>
              <a:rPr lang="he-IL" b="1" dirty="0" err="1" smtClean="0"/>
              <a:t>לחבירו</a:t>
            </a:r>
            <a:r>
              <a:rPr lang="he-IL" b="1" dirty="0" smtClean="0"/>
              <a:t> מעשי גדולים ממעשיך</a:t>
            </a:r>
            <a:r>
              <a:rPr lang="he-IL" dirty="0" smtClean="0"/>
              <a:t>. שמתוך שלא מיחו בעוברי עבירה למדו הדורות את מעשיהם ונמצא כולן </a:t>
            </a:r>
            <a:r>
              <a:rPr lang="he-IL" dirty="0" err="1" smtClean="0"/>
              <a:t>עוברין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ישעיהו לב/ה: </a:t>
            </a:r>
            <a:r>
              <a:rPr lang="he-IL" dirty="0" smtClean="0">
                <a:effectLst/>
              </a:rPr>
              <a:t>לֹא-יִקָּרֵא עוֹד לְנָבָל, נָדִיב; וּלְכִילַי, לֹא יֵאָמֵר שׁוֹעַ.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לכילי</a:t>
            </a:r>
            <a:r>
              <a:rPr lang="he-IL" dirty="0" smtClean="0"/>
              <a:t>. לשון כלתה נפשי (תהלים קיט) </a:t>
            </a:r>
            <a:r>
              <a:rPr lang="he-IL" dirty="0" err="1" smtClean="0"/>
              <a:t>שמתאוה</a:t>
            </a:r>
            <a:r>
              <a:rPr lang="he-IL" dirty="0" smtClean="0"/>
              <a:t> לשתות יין תדיר: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כילי = קמצן, שוע=ותרן בממונו מאוד – ע"פ </a:t>
            </a:r>
            <a:r>
              <a:rPr lang="he-IL" b="1" dirty="0" err="1" smtClean="0"/>
              <a:t>רד"ק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בראשית לג/י:</a:t>
            </a:r>
            <a:r>
              <a:rPr lang="he-IL" b="1" baseline="0" dirty="0" smtClean="0"/>
              <a:t> </a:t>
            </a:r>
            <a:r>
              <a:rPr lang="he-IL" dirty="0" smtClean="0"/>
              <a:t>וַיֹּאמֶר יַעֲקֹב, אַל-נָא אִם-נָא מָצָאתִי חֵן בְּעֵינֶיךָ, וְלָקַחְתָּ מִנְחָתִי, מִיָּדִי:  כִּי עַל-כֵּן רָאִיתִי פָנֶיךָ, </a:t>
            </a:r>
            <a:r>
              <a:rPr lang="he-IL" dirty="0" err="1" smtClean="0"/>
              <a:t>כִּרְאֹת</a:t>
            </a:r>
            <a:r>
              <a:rPr lang="he-IL" dirty="0" smtClean="0"/>
              <a:t> פְּנֵי </a:t>
            </a:r>
            <a:r>
              <a:rPr lang="he-IL" dirty="0" err="1" smtClean="0"/>
              <a:t>אֱלֹהִים</a:t>
            </a:r>
            <a:r>
              <a:rPr lang="he-IL" dirty="0" smtClean="0"/>
              <a:t>--וַתִּרְצֵנִי</a:t>
            </a: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ופליגא</a:t>
            </a:r>
            <a:r>
              <a:rPr lang="he-IL" dirty="0" smtClean="0"/>
              <a:t>. הא </a:t>
            </a:r>
            <a:r>
              <a:rPr lang="he-IL" dirty="0" err="1" smtClean="0"/>
              <a:t>דריש</a:t>
            </a:r>
            <a:r>
              <a:rPr lang="he-IL" dirty="0" smtClean="0"/>
              <a:t> לקיש </a:t>
            </a: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 err="1" smtClean="0"/>
              <a:t>להחניפו</a:t>
            </a:r>
            <a:r>
              <a:rPr lang="he-IL" dirty="0" smtClean="0"/>
              <a:t> לעשו נתכוון לומר לו ראיתי פניך כראות פני וגו' </a:t>
            </a:r>
            <a:r>
              <a:rPr lang="he-IL" dirty="0" err="1" smtClean="0"/>
              <a:t>פליגא</a:t>
            </a:r>
            <a:r>
              <a:rPr lang="he-IL" dirty="0" smtClean="0"/>
              <a:t> </a:t>
            </a:r>
            <a:r>
              <a:rPr lang="he-IL" dirty="0" err="1" smtClean="0"/>
              <a:t>אדרבי</a:t>
            </a:r>
            <a:r>
              <a:rPr lang="he-IL" dirty="0" smtClean="0"/>
              <a:t> לוי </a:t>
            </a:r>
            <a:r>
              <a:rPr lang="he-IL" dirty="0" err="1" smtClean="0"/>
              <a:t>דאמר</a:t>
            </a:r>
            <a:r>
              <a:rPr lang="he-IL" dirty="0" smtClean="0"/>
              <a:t> לא </a:t>
            </a:r>
            <a:r>
              <a:rPr lang="he-IL" dirty="0" err="1" smtClean="0"/>
              <a:t>להחניפו</a:t>
            </a:r>
            <a:r>
              <a:rPr lang="he-IL" dirty="0" smtClean="0"/>
              <a:t> </a:t>
            </a:r>
            <a:r>
              <a:rPr lang="he-IL" dirty="0" err="1" smtClean="0"/>
              <a:t>נתכוין</a:t>
            </a:r>
            <a:r>
              <a:rPr lang="he-IL" dirty="0" smtClean="0"/>
              <a:t> אלא לאיים עליו ולהודיעו שהוא רגיל לראות מלאכים: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74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איוב לו/</a:t>
            </a:r>
            <a:r>
              <a:rPr lang="he-IL" b="1" dirty="0" err="1" smtClean="0"/>
              <a:t>יג</a:t>
            </a:r>
            <a:r>
              <a:rPr lang="he-IL" b="1" dirty="0" smtClean="0"/>
              <a:t>: </a:t>
            </a:r>
            <a:r>
              <a:rPr lang="he-IL" dirty="0" err="1" smtClean="0">
                <a:effectLst/>
              </a:rPr>
              <a:t>וְחַנְפֵי-לֵב</a:t>
            </a:r>
            <a:r>
              <a:rPr lang="he-IL" dirty="0" smtClean="0">
                <a:effectLst/>
              </a:rPr>
              <a:t>, יָשִׂימוּ אָף; לֹא </a:t>
            </a:r>
            <a:r>
              <a:rPr lang="he-IL" dirty="0" err="1" smtClean="0">
                <a:effectLst/>
              </a:rPr>
              <a:t>יְשַׁוְּעו</a:t>
            </a:r>
            <a:r>
              <a:rPr lang="he-IL" dirty="0" smtClean="0">
                <a:effectLst/>
              </a:rPr>
              <a:t>ּ, כִּי אֲסָרָם.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לא </a:t>
            </a:r>
            <a:r>
              <a:rPr lang="he-IL" b="1" dirty="0" err="1" smtClean="0"/>
              <a:t>ישועו</a:t>
            </a:r>
            <a:r>
              <a:rPr lang="he-IL" b="1" dirty="0" smtClean="0"/>
              <a:t> כי אסרם</a:t>
            </a:r>
            <a:r>
              <a:rPr lang="he-IL" dirty="0" smtClean="0"/>
              <a:t>. כשיבואו עליהם </a:t>
            </a:r>
            <a:r>
              <a:rPr lang="he-IL" dirty="0" err="1" smtClean="0"/>
              <a:t>יסורין</a:t>
            </a:r>
            <a:r>
              <a:rPr lang="he-IL" dirty="0" smtClean="0"/>
              <a:t> לא </a:t>
            </a:r>
            <a:r>
              <a:rPr lang="he-IL" dirty="0" err="1" smtClean="0"/>
              <a:t>יועילם</a:t>
            </a:r>
            <a:r>
              <a:rPr lang="he-IL" dirty="0" smtClean="0"/>
              <a:t> שועה:</a:t>
            </a:r>
            <a:r>
              <a:rPr lang="he-IL" b="1" dirty="0" smtClean="0"/>
              <a:t> </a:t>
            </a:r>
          </a:p>
          <a:p>
            <a:endParaRPr lang="he-IL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משלי כד/כד: </a:t>
            </a:r>
            <a:r>
              <a:rPr lang="he-IL" dirty="0" smtClean="0">
                <a:effectLst/>
              </a:rPr>
              <a:t>אֹמֵר, לְרָשָׁע--צַדִּיק אָתָּה: </a:t>
            </a:r>
            <a:r>
              <a:rPr lang="he-IL" dirty="0" err="1" smtClean="0">
                <a:effectLst/>
              </a:rPr>
              <a:t>יִקְּבֻהו</a:t>
            </a:r>
            <a:r>
              <a:rPr lang="he-IL" dirty="0" smtClean="0">
                <a:effectLst/>
              </a:rPr>
              <a:t>ּ עַמִּים; </a:t>
            </a:r>
            <a:r>
              <a:rPr lang="he-IL" dirty="0" err="1" smtClean="0">
                <a:effectLst/>
              </a:rPr>
              <a:t>יִזְעָמוּהו</a:t>
            </a:r>
            <a:r>
              <a:rPr lang="he-IL" dirty="0" smtClean="0">
                <a:effectLst/>
              </a:rPr>
              <a:t>ּ </a:t>
            </a:r>
            <a:r>
              <a:rPr lang="he-IL" dirty="0" err="1" smtClean="0">
                <a:effectLst/>
              </a:rPr>
              <a:t>לְאֻמִּים</a:t>
            </a:r>
            <a:r>
              <a:rPr lang="he-IL" dirty="0" smtClean="0">
                <a:effectLst/>
              </a:rPr>
              <a:t>.</a:t>
            </a: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ישעיהו ה/כ: </a:t>
            </a:r>
            <a:r>
              <a:rPr lang="he-IL" dirty="0" smtClean="0"/>
              <a:t>הוֹי הָאֹמְרִים לָרַע טוֹב, וְלַטּוֹב רָע:  שָׂמִים חֹשֶׁךְ לְאוֹר וְאוֹר לְחֹשֶׁךְ, שָׂמִים מַר לְמָתוֹק וּמָתוֹק לְמָר</a:t>
            </a: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ישעיהו ה/כד: </a:t>
            </a:r>
            <a:r>
              <a:rPr lang="he-IL" dirty="0" smtClean="0"/>
              <a:t>לָכֵן כֶּאֱכֹל קַשׁ לְשׁוֹן אֵשׁ, וַחֲשַׁשׁ לֶהָבָה יִרְפֶּה, שָׁרְשָׁם כַּמָּק יִהְיֶה, וּפִרְחָם כָּאָבָק יַעֲלֶה:  כִּי מָאֲסוּ, אֵת תּוֹרַת יְהוָה צְבָאוֹת, וְאֵת אִמְרַת קְדוֹשׁ-יִשְׂרָאֵל, נִאֵצוּ</a:t>
            </a: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כמו שלשון אש אוכלת את הקש, והלהבה תבעיר את החשש שהוא הקש הדק, כך ישרפו </a:t>
            </a:r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בגיהנום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הרשעים החנפים שהוזכרו למעלה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116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איוב לו/</a:t>
            </a:r>
            <a:r>
              <a:rPr lang="he-IL" b="1" dirty="0" err="1" smtClean="0"/>
              <a:t>יג</a:t>
            </a:r>
            <a:r>
              <a:rPr lang="he-IL" b="1" dirty="0" smtClean="0"/>
              <a:t>: </a:t>
            </a:r>
            <a:r>
              <a:rPr lang="he-IL" dirty="0" err="1" smtClean="0">
                <a:effectLst/>
              </a:rPr>
              <a:t>וְחַנְפֵי-לֵב</a:t>
            </a:r>
            <a:r>
              <a:rPr lang="he-IL" dirty="0" smtClean="0">
                <a:effectLst/>
              </a:rPr>
              <a:t>, יָשִׂימוּ אָף; לֹא </a:t>
            </a:r>
            <a:r>
              <a:rPr lang="he-IL" dirty="0" err="1" smtClean="0">
                <a:effectLst/>
              </a:rPr>
              <a:t>יְשַׁוְּעו</a:t>
            </a:r>
            <a:r>
              <a:rPr lang="he-IL" dirty="0" smtClean="0">
                <a:effectLst/>
              </a:rPr>
              <a:t>ּ, כִּי אֲסָרָם.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לא </a:t>
            </a:r>
            <a:r>
              <a:rPr lang="he-IL" b="1" dirty="0" err="1" smtClean="0"/>
              <a:t>ישועו</a:t>
            </a:r>
            <a:r>
              <a:rPr lang="he-IL" b="1" dirty="0" smtClean="0"/>
              <a:t> כי אסרם</a:t>
            </a:r>
            <a:r>
              <a:rPr lang="he-IL" dirty="0" smtClean="0"/>
              <a:t>. כשיבואו עליהם </a:t>
            </a:r>
            <a:r>
              <a:rPr lang="he-IL" dirty="0" err="1" smtClean="0"/>
              <a:t>יסורין</a:t>
            </a:r>
            <a:r>
              <a:rPr lang="he-IL" dirty="0" smtClean="0"/>
              <a:t> לא </a:t>
            </a:r>
            <a:r>
              <a:rPr lang="he-IL" dirty="0" err="1" smtClean="0"/>
              <a:t>יועילם</a:t>
            </a:r>
            <a:r>
              <a:rPr lang="he-IL" dirty="0" smtClean="0"/>
              <a:t> שועה:</a:t>
            </a:r>
            <a:r>
              <a:rPr lang="he-IL" b="1" dirty="0" smtClean="0"/>
              <a:t> </a:t>
            </a:r>
          </a:p>
          <a:p>
            <a:endParaRPr lang="he-IL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משלי כד/כד: </a:t>
            </a:r>
            <a:r>
              <a:rPr lang="he-IL" dirty="0" smtClean="0">
                <a:effectLst/>
              </a:rPr>
              <a:t>אֹמֵר, לְרָשָׁע--צַדִּיק אָתָּה: </a:t>
            </a:r>
            <a:r>
              <a:rPr lang="he-IL" dirty="0" err="1" smtClean="0">
                <a:effectLst/>
              </a:rPr>
              <a:t>יִקְּבֻהו</a:t>
            </a:r>
            <a:r>
              <a:rPr lang="he-IL" dirty="0" smtClean="0">
                <a:effectLst/>
              </a:rPr>
              <a:t>ּ עַמִּים; </a:t>
            </a:r>
            <a:r>
              <a:rPr lang="he-IL" dirty="0" err="1" smtClean="0">
                <a:effectLst/>
              </a:rPr>
              <a:t>יִזְעָמוּהו</a:t>
            </a:r>
            <a:r>
              <a:rPr lang="he-IL" dirty="0" smtClean="0">
                <a:effectLst/>
              </a:rPr>
              <a:t>ּ </a:t>
            </a:r>
            <a:r>
              <a:rPr lang="he-IL" dirty="0" err="1" smtClean="0">
                <a:effectLst/>
              </a:rPr>
              <a:t>לְאֻמִּים</a:t>
            </a:r>
            <a:r>
              <a:rPr lang="he-IL" dirty="0" smtClean="0">
                <a:effectLst/>
              </a:rPr>
              <a:t>.</a:t>
            </a: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ישעיהו ה/כ: </a:t>
            </a:r>
            <a:r>
              <a:rPr lang="he-IL" dirty="0" smtClean="0"/>
              <a:t>הוֹי הָאֹמְרִים לָרַע טוֹב, וְלַטּוֹב רָע:  שָׂמִים חֹשֶׁךְ לְאוֹר וְאוֹר לְחֹשֶׁךְ, שָׂמִים מַר לְמָתוֹק וּמָתוֹק לְמָר</a:t>
            </a: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ישעיהו ה/כד: </a:t>
            </a:r>
            <a:r>
              <a:rPr lang="he-IL" dirty="0" smtClean="0"/>
              <a:t>לָכֵן כֶּאֱכֹל קַשׁ לְשׁוֹן אֵשׁ, וַחֲשַׁשׁ לֶהָבָה יִרְפֶּה, שָׁרְשָׁם כַּמָּק יִהְיֶה, וּפִרְחָם כָּאָבָק יַעֲלֶה:  כִּי מָאֲסוּ, אֵת תּוֹרַת יְהוָה צְבָאוֹת, וְאֵת אִמְרַת קְדוֹשׁ-יִשְׂרָאֵל, נִאֵצוּ</a:t>
            </a: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כמו שלשון אש אוכלת את הקש, והלהבה תבעיר את החשש שהוא הקש הדק, כך ישרפו </a:t>
            </a:r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בגיהנום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הרשעים החנפים </a:t>
            </a:r>
            <a:r>
              <a:rPr lang="he-IL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שהוזכרו למעלה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804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469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אחרי מות = ויקרא </a:t>
            </a:r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טז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אך בעשור = ויקרא </a:t>
            </a:r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כג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ובעשור = במדבר </a:t>
            </a:r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כט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ורמינהי</a:t>
            </a:r>
            <a:r>
              <a:rPr lang="he-I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משנה מגילה כד עמוד א</a:t>
            </a: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e-IL" b="1" dirty="0" smtClean="0"/>
              <a:t>מתני' בכדי שלא יפסוק המתורגמן הוא</a:t>
            </a:r>
            <a:r>
              <a:rPr lang="he-IL" dirty="0" smtClean="0"/>
              <a:t>. שפרשת שור או כשב קרובה לפרשת אחרי מות ולא גמר התורגמן לתרגם עד שזה רואה אך בעשור ומתחיל כשמפסיק זה:</a:t>
            </a:r>
            <a:r>
              <a:rPr lang="he-IL" b="1" dirty="0" smtClean="0"/>
              <a:t> ועד כמה </a:t>
            </a:r>
            <a:r>
              <a:rPr lang="he-IL" b="1" dirty="0" err="1" smtClean="0"/>
              <a:t>מדלגין</a:t>
            </a:r>
            <a:r>
              <a:rPr lang="he-IL" dirty="0" smtClean="0"/>
              <a:t>. בנביא: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כאן </a:t>
            </a:r>
            <a:r>
              <a:rPr lang="he-IL" b="1" dirty="0" err="1" smtClean="0"/>
              <a:t>בענין</a:t>
            </a:r>
            <a:r>
              <a:rPr lang="he-IL" b="1" dirty="0" smtClean="0"/>
              <a:t> אחד</a:t>
            </a:r>
            <a:r>
              <a:rPr lang="he-IL" dirty="0" smtClean="0"/>
              <a:t>. </a:t>
            </a:r>
            <a:r>
              <a:rPr lang="he-IL" dirty="0" err="1" smtClean="0"/>
              <a:t>מדלגין</a:t>
            </a:r>
            <a:r>
              <a:rPr lang="he-IL" dirty="0" smtClean="0"/>
              <a:t> בתורה כגון מתני' </a:t>
            </a:r>
            <a:r>
              <a:rPr lang="he-IL" dirty="0" err="1" smtClean="0"/>
              <a:t>דתרוייהו</a:t>
            </a:r>
            <a:r>
              <a:rPr lang="he-IL" dirty="0" smtClean="0"/>
              <a:t> </a:t>
            </a:r>
            <a:r>
              <a:rPr lang="he-IL" dirty="0" err="1" smtClean="0"/>
              <a:t>בעניינא</a:t>
            </a:r>
            <a:r>
              <a:rPr lang="he-IL" dirty="0" smtClean="0"/>
              <a:t> </a:t>
            </a:r>
            <a:r>
              <a:rPr lang="he-IL" dirty="0" err="1" smtClean="0"/>
              <a:t>דיה''כ</a:t>
            </a:r>
            <a:r>
              <a:rPr lang="he-IL" dirty="0" smtClean="0"/>
              <a:t> </a:t>
            </a:r>
            <a:r>
              <a:rPr lang="he-IL" dirty="0" err="1" smtClean="0"/>
              <a:t>נינהו</a:t>
            </a:r>
            <a:r>
              <a:rPr lang="he-IL" dirty="0" smtClean="0"/>
              <a:t> </a:t>
            </a:r>
            <a:r>
              <a:rPr lang="he-IL" dirty="0" err="1" smtClean="0"/>
              <a:t>הילכך</a:t>
            </a:r>
            <a:r>
              <a:rPr lang="he-IL" dirty="0" smtClean="0"/>
              <a:t> </a:t>
            </a:r>
            <a:r>
              <a:rPr lang="he-IL" dirty="0" err="1" smtClean="0"/>
              <a:t>מדלגין</a:t>
            </a:r>
            <a:r>
              <a:rPr lang="he-IL" dirty="0" smtClean="0"/>
              <a:t> בכדי שלא יפסוק וברייתא </a:t>
            </a:r>
            <a:r>
              <a:rPr lang="he-IL" dirty="0" err="1" smtClean="0"/>
              <a:t>דקתני</a:t>
            </a:r>
            <a:r>
              <a:rPr lang="he-IL" dirty="0" smtClean="0"/>
              <a:t> </a:t>
            </a:r>
            <a:r>
              <a:rPr lang="he-IL" dirty="0" err="1" smtClean="0"/>
              <a:t>דאפי</a:t>
            </a:r>
            <a:r>
              <a:rPr lang="he-IL" dirty="0" smtClean="0"/>
              <a:t>' בכדי שלא יפסוק תורגמן אין </a:t>
            </a:r>
            <a:r>
              <a:rPr lang="he-IL" dirty="0" err="1" smtClean="0"/>
              <a:t>מדלגין</a:t>
            </a:r>
            <a:r>
              <a:rPr lang="he-IL" dirty="0" smtClean="0"/>
              <a:t> בשני </a:t>
            </a:r>
            <a:r>
              <a:rPr lang="he-IL" dirty="0" err="1" smtClean="0"/>
              <a:t>ענינין</a:t>
            </a:r>
            <a:r>
              <a:rPr lang="he-IL" dirty="0" smtClean="0"/>
              <a:t> שזה </a:t>
            </a:r>
            <a:r>
              <a:rPr lang="he-IL" dirty="0" err="1" smtClean="0"/>
              <a:t>בענין</a:t>
            </a:r>
            <a:r>
              <a:rPr lang="he-IL" dirty="0" smtClean="0"/>
              <a:t> יום הכפורים וזה בצו את אהרן או בפרשה אחרת שאין הלב שהוא נמשך אחר ענין אחד ממהר לצאת ממנו לשמוע ולהבין דברי ענין אחר הלכך תורה שהמצות תלויות בה </a:t>
            </a:r>
            <a:r>
              <a:rPr lang="he-IL" dirty="0" err="1" smtClean="0"/>
              <a:t>ומשמיעין</a:t>
            </a:r>
            <a:r>
              <a:rPr lang="he-IL" dirty="0" smtClean="0"/>
              <a:t> אותה לצבור ופסוק אחד שלא יבין בו הוא שוכחו ועובר עליו ואינו מקיימו ובאה חורבה על כך לכן אין </a:t>
            </a:r>
            <a:r>
              <a:rPr lang="he-IL" dirty="0" err="1" smtClean="0"/>
              <a:t>מדלגין</a:t>
            </a:r>
            <a:r>
              <a:rPr lang="he-IL" dirty="0" smtClean="0"/>
              <a:t> </a:t>
            </a:r>
            <a:r>
              <a:rPr lang="he-IL" dirty="0" err="1" smtClean="0"/>
              <a:t>מענין</a:t>
            </a:r>
            <a:r>
              <a:rPr lang="he-IL" dirty="0" smtClean="0"/>
              <a:t> </a:t>
            </a:r>
            <a:r>
              <a:rPr lang="he-IL" dirty="0" err="1" smtClean="0"/>
              <a:t>לענין</a:t>
            </a:r>
            <a:r>
              <a:rPr lang="he-IL" dirty="0" smtClean="0"/>
              <a:t> ואפילו אין התורגמן מפסיק אבל בנביא שפיר דמי: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והתניא</a:t>
            </a:r>
            <a:r>
              <a:rPr lang="he-IL" dirty="0" smtClean="0"/>
              <a:t>. בניחותא:</a:t>
            </a:r>
            <a:r>
              <a:rPr lang="he-IL" b="1" dirty="0" smtClean="0"/>
              <a:t> ובנביא בשני </a:t>
            </a:r>
            <a:r>
              <a:rPr lang="he-IL" b="1" dirty="0" err="1" smtClean="0"/>
              <a:t>ענינין</a:t>
            </a:r>
            <a:r>
              <a:rPr lang="he-IL" dirty="0" smtClean="0"/>
              <a:t>. וכל שכן </a:t>
            </a:r>
            <a:r>
              <a:rPr lang="he-IL" dirty="0" err="1" smtClean="0"/>
              <a:t>בענין</a:t>
            </a:r>
            <a:r>
              <a:rPr lang="he-IL" dirty="0" smtClean="0"/>
              <a:t> אחד:</a:t>
            </a:r>
            <a:r>
              <a:rPr lang="he-IL" b="1" dirty="0" smtClean="0"/>
              <a:t> ובנביא של שנים עשר </a:t>
            </a:r>
            <a:r>
              <a:rPr lang="he-IL" b="1" dirty="0" err="1" smtClean="0"/>
              <a:t>מדלגין</a:t>
            </a:r>
            <a:r>
              <a:rPr lang="he-IL" dirty="0" smtClean="0"/>
              <a:t>. מנבואה לחברתה </a:t>
            </a:r>
            <a:r>
              <a:rPr lang="he-IL" dirty="0" err="1" smtClean="0"/>
              <a:t>דכוליה</a:t>
            </a:r>
            <a:r>
              <a:rPr lang="he-IL" dirty="0" smtClean="0"/>
              <a:t> חד ספרא הוא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96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וכל כך למה</a:t>
            </a:r>
            <a:r>
              <a:rPr lang="he-IL" dirty="0" smtClean="0"/>
              <a:t>. לו לומר להם: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שלא להוציא לעז</a:t>
            </a:r>
            <a:r>
              <a:rPr lang="he-IL" dirty="0" smtClean="0"/>
              <a:t>. שלא יאמרו פרשה שהוא קורא על פה אינה כתובה בו וספר משובש הוא: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9753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משום פגמו</a:t>
            </a:r>
            <a:r>
              <a:rPr lang="he-IL" dirty="0" smtClean="0"/>
              <a:t>. של ספר תורה ראשון שלא יאמרו מצא בו פסול: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בעניינו של יום</a:t>
            </a:r>
            <a:r>
              <a:rPr lang="he-IL" dirty="0" smtClean="0"/>
              <a:t>. פרשה של אותה שבת לפי סדר פרשיות התורה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7161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כדרך </a:t>
            </a:r>
            <a:r>
              <a:rPr lang="he-IL" b="1" dirty="0" err="1" smtClean="0"/>
              <a:t>שמברכין</a:t>
            </a:r>
            <a:r>
              <a:rPr lang="he-IL" b="1" dirty="0" smtClean="0"/>
              <a:t> </a:t>
            </a:r>
            <a:r>
              <a:rPr lang="he-IL" b="1" dirty="0" err="1" smtClean="0"/>
              <a:t>בביהכנ"ס</a:t>
            </a:r>
            <a:r>
              <a:rPr lang="he-IL" b="1" dirty="0" smtClean="0"/>
              <a:t> = ברכת התורה לאחריה, אשר נתן לנו תורת אמת וכו'</a:t>
            </a:r>
          </a:p>
          <a:p>
            <a:endParaRPr lang="he-IL" b="1" dirty="0" smtClean="0"/>
          </a:p>
          <a:p>
            <a:r>
              <a:rPr lang="he-IL" b="1" dirty="0" smtClean="0"/>
              <a:t>על פי רש"י במשנה מ עמוד ב:</a:t>
            </a:r>
          </a:p>
          <a:p>
            <a:r>
              <a:rPr lang="he-IL" b="1" dirty="0" smtClean="0"/>
              <a:t>על העבודה = ברכת רצה,</a:t>
            </a:r>
          </a:p>
          <a:p>
            <a:r>
              <a:rPr lang="he-IL" b="1" dirty="0" smtClean="0"/>
              <a:t>ועל ההודאה = מודים</a:t>
            </a:r>
          </a:p>
          <a:p>
            <a:r>
              <a:rPr lang="he-IL" b="1" dirty="0" smtClean="0"/>
              <a:t>ועל מחילת  </a:t>
            </a:r>
            <a:r>
              <a:rPr lang="he-IL" b="1" dirty="0" err="1" smtClean="0"/>
              <a:t>עון</a:t>
            </a:r>
            <a:r>
              <a:rPr lang="he-IL" b="1" dirty="0" smtClean="0"/>
              <a:t> = אתה בחרתנו... וחותם מלך מוחל וסולח לעוונותינו ולעוונות עמו וכו'</a:t>
            </a:r>
          </a:p>
          <a:p>
            <a:r>
              <a:rPr lang="he-IL" b="1" dirty="0" smtClean="0"/>
              <a:t>כתיקנן = כנוסחתם בתפילה</a:t>
            </a:r>
          </a:p>
          <a:p>
            <a:r>
              <a:rPr lang="he-IL" b="1" dirty="0" smtClean="0"/>
              <a:t>ועל המקדש</a:t>
            </a:r>
            <a:r>
              <a:rPr lang="he-IL" dirty="0" smtClean="0"/>
              <a:t>. מתפלל על המקדש וחותם בברוך אשר בחר במקדש: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ועל ישראל</a:t>
            </a:r>
            <a:r>
              <a:rPr lang="he-IL" dirty="0" smtClean="0"/>
              <a:t>. מתפלל על ישראל וחותם ברוך הבוחר בעמו ישראל וכן על ירושלים 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err="1" smtClean="0"/>
              <a:t>ת''ר</a:t>
            </a:r>
            <a:r>
              <a:rPr lang="he-IL" b="1" dirty="0" smtClean="0"/>
              <a:t> השאר תפלה</a:t>
            </a:r>
            <a:r>
              <a:rPr lang="he-IL" dirty="0" smtClean="0"/>
              <a:t>. זו היא שיש ברכה אחת ובה תפלה תחנה רנה ובקשה שעמך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מכאן ואילך</a:t>
            </a:r>
            <a:r>
              <a:rPr lang="he-IL" dirty="0" smtClean="0"/>
              <a:t>. לאחר שגמר כהן גדול לקרוא פרשה בברכותיה כל אחד מן הצבור מביא ספר תורה מביתו לעזרה </a:t>
            </a:r>
            <a:r>
              <a:rPr lang="he-IL" dirty="0" err="1" smtClean="0"/>
              <a:t>דקסבר</a:t>
            </a:r>
            <a:r>
              <a:rPr lang="he-IL" dirty="0" smtClean="0"/>
              <a:t> אין עירוב והוצאה ליום הכפורים אי </a:t>
            </a:r>
            <a:r>
              <a:rPr lang="he-IL" dirty="0" err="1" smtClean="0"/>
              <a:t>נמי</a:t>
            </a:r>
            <a:r>
              <a:rPr lang="he-IL" dirty="0" smtClean="0"/>
              <a:t> ירושלים דלתותיה נעולות בלילה </a:t>
            </a:r>
            <a:r>
              <a:rPr lang="he-IL" dirty="0" err="1" smtClean="0"/>
              <a:t>ומערבין</a:t>
            </a:r>
            <a:r>
              <a:rPr lang="he-IL" dirty="0" smtClean="0"/>
              <a:t> את כולה: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להראות חזותו</a:t>
            </a:r>
            <a:r>
              <a:rPr lang="he-IL" dirty="0" smtClean="0"/>
              <a:t>. של </a:t>
            </a:r>
            <a:r>
              <a:rPr lang="he-IL" dirty="0" err="1" smtClean="0"/>
              <a:t>ס''ת</a:t>
            </a:r>
            <a:r>
              <a:rPr lang="he-IL" dirty="0" smtClean="0"/>
              <a:t> </a:t>
            </a:r>
            <a:r>
              <a:rPr lang="he-IL" dirty="0" err="1" smtClean="0"/>
              <a:t>ונויו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מר (נזיר דף ב:) זה אלי </a:t>
            </a:r>
            <a:r>
              <a:rPr lang="he-IL" dirty="0" err="1" smtClean="0"/>
              <a:t>ואנוהו</a:t>
            </a:r>
            <a:r>
              <a:rPr lang="he-IL" dirty="0" smtClean="0"/>
              <a:t> התנאה לפניו במצות </a:t>
            </a:r>
            <a:r>
              <a:rPr lang="he-IL" dirty="0" err="1" smtClean="0"/>
              <a:t>בס''ת</a:t>
            </a:r>
            <a:r>
              <a:rPr lang="he-IL" dirty="0" smtClean="0"/>
              <a:t> נאה בציצית נאה: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2921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בשמיני</a:t>
            </a:r>
            <a:r>
              <a:rPr lang="he-IL" dirty="0" smtClean="0"/>
              <a:t>. בגמרא פריך בשמיני </a:t>
            </a:r>
            <a:r>
              <a:rPr lang="he-IL" dirty="0" err="1" smtClean="0"/>
              <a:t>ס''ד</a:t>
            </a:r>
            <a:r>
              <a:rPr lang="he-IL" dirty="0" smtClean="0"/>
              <a:t> הא אמרת במוצאי </a:t>
            </a:r>
            <a:r>
              <a:rPr lang="he-IL" dirty="0" err="1" smtClean="0"/>
              <a:t>יו''ט</a:t>
            </a:r>
            <a:r>
              <a:rPr lang="he-IL" dirty="0" smtClean="0"/>
              <a:t> הראשון </a:t>
            </a:r>
            <a:r>
              <a:rPr lang="he-IL" dirty="0" err="1" smtClean="0"/>
              <a:t>ומשנינן</a:t>
            </a:r>
            <a:r>
              <a:rPr lang="he-IL" dirty="0" smtClean="0"/>
              <a:t> אימא בשמינית במוצאי שביעית בסוכות שבתחילת שנה שמינית: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שנאמר מקץ שבע שנים</a:t>
            </a:r>
            <a:r>
              <a:rPr lang="he-IL" dirty="0" smtClean="0"/>
              <a:t>. בסוף שבע שנים ואותה </a:t>
            </a:r>
            <a:r>
              <a:rPr lang="he-IL" dirty="0" err="1" smtClean="0"/>
              <a:t>קרייה</a:t>
            </a:r>
            <a:r>
              <a:rPr lang="he-IL" dirty="0" smtClean="0"/>
              <a:t> על ידי מלך היא </a:t>
            </a:r>
            <a:r>
              <a:rPr lang="he-IL" dirty="0" err="1" smtClean="0"/>
              <a:t>כדתניא</a:t>
            </a:r>
            <a:r>
              <a:rPr lang="he-IL" dirty="0" smtClean="0"/>
              <a:t> בספרי בפרשת המלך את משנה התורה הזאת אין קורין ביום הקהל אלא במשנה תורה:</a:t>
            </a:r>
            <a:r>
              <a:rPr lang="he-IL" b="1" dirty="0" smtClean="0"/>
              <a:t> וקורא יושב</a:t>
            </a:r>
            <a:r>
              <a:rPr lang="he-IL" dirty="0" smtClean="0"/>
              <a:t>. וקורא בישיבה: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אגריפס המלך</a:t>
            </a:r>
            <a:r>
              <a:rPr lang="he-IL" dirty="0" smtClean="0"/>
              <a:t>. מלך ישראל היה מזרעו של הורדוס והוא שנחרב </a:t>
            </a:r>
            <a:r>
              <a:rPr lang="he-IL" dirty="0" err="1" smtClean="0"/>
              <a:t>בהמ</a:t>
            </a:r>
            <a:r>
              <a:rPr lang="he-IL" dirty="0" smtClean="0"/>
              <a:t>''ק בימיו: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זלגו עיניו דמעות</a:t>
            </a:r>
            <a:r>
              <a:rPr lang="he-IL" dirty="0" smtClean="0"/>
              <a:t>. שהמקרא הזה פוסלו מן המלכות: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אחינו אתה</a:t>
            </a:r>
            <a:r>
              <a:rPr lang="he-IL" dirty="0" smtClean="0"/>
              <a:t>. שאמו מישראל: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וקורא מתחילת אלה הדברים עד שמע</a:t>
            </a:r>
            <a:r>
              <a:rPr lang="he-IL" dirty="0" smtClean="0"/>
              <a:t>. </a:t>
            </a:r>
            <a:r>
              <a:rPr lang="he-IL" dirty="0" err="1" smtClean="0"/>
              <a:t>שבואתחנן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ושמע והיה אם שמוע</a:t>
            </a:r>
            <a:r>
              <a:rPr lang="he-IL" dirty="0" smtClean="0"/>
              <a:t>. </a:t>
            </a:r>
            <a:r>
              <a:rPr lang="he-IL" dirty="0" err="1" smtClean="0"/>
              <a:t>ע''י</a:t>
            </a:r>
            <a:r>
              <a:rPr lang="he-IL" dirty="0" smtClean="0"/>
              <a:t> דילוג ומשם מדלג לעשר תעשר ומשם מדלג וקורא כי תכלה לעשר... </a:t>
            </a:r>
          </a:p>
          <a:p>
            <a:endParaRPr lang="he-IL" dirty="0" smtClean="0"/>
          </a:p>
          <a:p>
            <a:r>
              <a:rPr lang="he-IL" dirty="0" smtClean="0"/>
              <a:t>שמע קבלת מלכות שמים </a:t>
            </a:r>
          </a:p>
          <a:p>
            <a:r>
              <a:rPr lang="he-IL" dirty="0" smtClean="0"/>
              <a:t>והיה אם שמוע קבלת עול מצות</a:t>
            </a:r>
          </a:p>
          <a:p>
            <a:r>
              <a:rPr lang="he-IL" dirty="0" smtClean="0"/>
              <a:t>וכן ברכות וקללות קבלת בריתות של תורה </a:t>
            </a:r>
          </a:p>
          <a:p>
            <a:r>
              <a:rPr lang="he-IL" dirty="0" smtClean="0"/>
              <a:t>ומשמיע לרבים עשר תעשר כי תכלה לעשר מפני שהוא זמן אסיף ומתנות עניים והפרשת תרומות ומעשרות </a:t>
            </a:r>
          </a:p>
          <a:p>
            <a:r>
              <a:rPr lang="he-IL" dirty="0" err="1" smtClean="0"/>
              <a:t>ואע</a:t>
            </a:r>
            <a:r>
              <a:rPr lang="he-IL" dirty="0" smtClean="0"/>
              <a:t>''פ שפרשת המלך מפסקת בין עשר לכי תכלה קורא את אלה יחד שלא להפסיק במעשרות </a:t>
            </a:r>
            <a:r>
              <a:rPr lang="he-IL" dirty="0" err="1" smtClean="0"/>
              <a:t>ואח''כ</a:t>
            </a:r>
            <a:r>
              <a:rPr lang="he-IL" dirty="0" smtClean="0"/>
              <a:t> קורא פרשת המלך ואי משום דיש כאן דילוג בתורה בכדי שיפסיק התורגמן אין למלך תורגמן ואין </a:t>
            </a:r>
            <a:r>
              <a:rPr lang="he-IL" dirty="0" err="1" smtClean="0"/>
              <a:t>מתרגמין</a:t>
            </a:r>
            <a:r>
              <a:rPr lang="he-IL" dirty="0" smtClean="0"/>
              <a:t> אחריו: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ברכות </a:t>
            </a:r>
            <a:r>
              <a:rPr lang="he-IL" b="1" dirty="0" err="1" smtClean="0"/>
              <a:t>שכ</a:t>
            </a:r>
            <a:r>
              <a:rPr lang="he-IL" b="1" dirty="0" smtClean="0"/>
              <a:t>''ג מברך</a:t>
            </a:r>
            <a:r>
              <a:rPr lang="he-IL" dirty="0" smtClean="0"/>
              <a:t>. </a:t>
            </a:r>
            <a:r>
              <a:rPr lang="he-IL" dirty="0" err="1" smtClean="0"/>
              <a:t>ביוה</a:t>
            </a:r>
            <a:r>
              <a:rPr lang="he-IL" dirty="0" smtClean="0"/>
              <a:t>''כ אחר מקרא פרשה </a:t>
            </a:r>
            <a:r>
              <a:rPr lang="he-IL" dirty="0" err="1" smtClean="0"/>
              <a:t>כדאמרן</a:t>
            </a:r>
            <a:r>
              <a:rPr lang="he-IL" dirty="0" smtClean="0"/>
              <a:t> (לעיל</a:t>
            </a:r>
            <a:r>
              <a:rPr lang="he-IL" baseline="0" dirty="0" smtClean="0"/>
              <a:t> מ:</a:t>
            </a:r>
            <a:r>
              <a:rPr lang="he-IL" dirty="0" smtClean="0"/>
              <a:t>) מברך עליה שמונה ברכות: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המלך מברך</a:t>
            </a:r>
            <a:r>
              <a:rPr lang="he-IL" dirty="0" smtClean="0"/>
              <a:t>. אחר קריאתו: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של רגלים</a:t>
            </a:r>
            <a:r>
              <a:rPr lang="he-IL" dirty="0" smtClean="0"/>
              <a:t>. מקדש ישראל והזמנים מברך תחת ברכת מחילת </a:t>
            </a:r>
            <a:r>
              <a:rPr lang="he-IL" dirty="0" err="1" smtClean="0"/>
              <a:t>העון</a:t>
            </a:r>
            <a:r>
              <a:rPr lang="he-IL" dirty="0" smtClean="0"/>
              <a:t> </a:t>
            </a:r>
            <a:r>
              <a:rPr lang="he-IL" dirty="0" err="1" smtClean="0"/>
              <a:t>שביו''כ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444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בשמיני</a:t>
            </a:r>
            <a:r>
              <a:rPr lang="he-IL" dirty="0" smtClean="0"/>
              <a:t>. בגמרא פריך בשמיני </a:t>
            </a:r>
            <a:r>
              <a:rPr lang="he-IL" dirty="0" err="1" smtClean="0"/>
              <a:t>ס''ד</a:t>
            </a:r>
            <a:r>
              <a:rPr lang="he-IL" dirty="0" smtClean="0"/>
              <a:t> הא אמרת במוצאי </a:t>
            </a:r>
            <a:r>
              <a:rPr lang="he-IL" dirty="0" err="1" smtClean="0"/>
              <a:t>יו''ט</a:t>
            </a:r>
            <a:r>
              <a:rPr lang="he-IL" dirty="0" smtClean="0"/>
              <a:t> הראשון </a:t>
            </a:r>
            <a:r>
              <a:rPr lang="he-IL" dirty="0" err="1" smtClean="0"/>
              <a:t>ומשנינן</a:t>
            </a:r>
            <a:r>
              <a:rPr lang="he-IL" dirty="0" smtClean="0"/>
              <a:t> אימא בשמינית במוצאי שביעית בסוכות שבתחילת שנה שמינית: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צריכי</a:t>
            </a:r>
            <a:r>
              <a:rPr lang="he-IL" dirty="0" smtClean="0"/>
              <a:t>. כל </a:t>
            </a:r>
            <a:r>
              <a:rPr lang="he-IL" dirty="0" err="1" smtClean="0"/>
              <a:t>הסימנין</a:t>
            </a:r>
            <a:r>
              <a:rPr lang="he-IL" dirty="0" smtClean="0"/>
              <a:t> הללו מקץ שנת השמיטה ובחג הסוכות ובמועד: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נימנוהו</a:t>
            </a:r>
            <a:r>
              <a:rPr lang="he-IL" b="1" dirty="0" smtClean="0"/>
              <a:t> </a:t>
            </a:r>
            <a:r>
              <a:rPr lang="he-IL" b="1" dirty="0" err="1" smtClean="0"/>
              <a:t>מהשתא</a:t>
            </a:r>
            <a:r>
              <a:rPr lang="he-IL" dirty="0" smtClean="0"/>
              <a:t>. משנת ארבעים והלאה שבערבות מואב נאמרה פרשה זו </a:t>
            </a:r>
            <a:r>
              <a:rPr lang="he-IL" dirty="0" err="1" smtClean="0"/>
              <a:t>ואע</a:t>
            </a:r>
            <a:r>
              <a:rPr lang="he-IL" dirty="0" smtClean="0"/>
              <a:t>''ג דלא מתרמי בשמיטה שלא מנו </a:t>
            </a:r>
            <a:r>
              <a:rPr lang="he-IL" dirty="0" err="1" smtClean="0"/>
              <a:t>שמיטין</a:t>
            </a:r>
            <a:r>
              <a:rPr lang="he-IL" dirty="0" smtClean="0"/>
              <a:t> עד לאחר שבע </a:t>
            </a:r>
            <a:r>
              <a:rPr lang="he-IL" dirty="0" err="1" smtClean="0"/>
              <a:t>שכיבשו</a:t>
            </a:r>
            <a:r>
              <a:rPr lang="he-IL" dirty="0" smtClean="0"/>
              <a:t> ושבע שחילקו: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בסוף שמיטה</a:t>
            </a:r>
            <a:r>
              <a:rPr lang="he-IL" dirty="0" smtClean="0"/>
              <a:t>. קודם </a:t>
            </a:r>
            <a:r>
              <a:rPr lang="he-IL" dirty="0" err="1" smtClean="0"/>
              <a:t>ר''ה</a:t>
            </a:r>
            <a:r>
              <a:rPr lang="he-IL" dirty="0" smtClean="0"/>
              <a:t> של שמינית </a:t>
            </a:r>
            <a:r>
              <a:rPr lang="he-IL" dirty="0" err="1" smtClean="0"/>
              <a:t>דהא</a:t>
            </a:r>
            <a:r>
              <a:rPr lang="he-IL" dirty="0" smtClean="0"/>
              <a:t> מקץ שבע בסוף שנה משמע: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מריש שתא</a:t>
            </a:r>
            <a:r>
              <a:rPr lang="he-IL" dirty="0" smtClean="0"/>
              <a:t>. שכולן נקראו מועד </a:t>
            </a:r>
            <a:r>
              <a:rPr lang="he-IL" dirty="0" err="1" smtClean="0"/>
              <a:t>כדכתיב</a:t>
            </a:r>
            <a:r>
              <a:rPr lang="he-IL" dirty="0" smtClean="0"/>
              <a:t> (ויקרא </a:t>
            </a:r>
            <a:r>
              <a:rPr lang="he-IL" dirty="0" err="1" smtClean="0"/>
              <a:t>כג</a:t>
            </a:r>
            <a:r>
              <a:rPr lang="he-IL" dirty="0" smtClean="0"/>
              <a:t>) אלה מועדי ה' </a:t>
            </a:r>
            <a:r>
              <a:rPr lang="he-IL" dirty="0" err="1" smtClean="0"/>
              <a:t>וקחשיב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</a:t>
            </a:r>
            <a:r>
              <a:rPr lang="he-IL" dirty="0" err="1" smtClean="0"/>
              <a:t>ר''ה</a:t>
            </a:r>
            <a:r>
              <a:rPr lang="he-IL" dirty="0" smtClean="0"/>
              <a:t>:</a:t>
            </a:r>
          </a:p>
          <a:p>
            <a:r>
              <a:rPr lang="he-IL" b="1" dirty="0" smtClean="0"/>
              <a:t>מאימת </a:t>
            </a:r>
            <a:r>
              <a:rPr lang="he-IL" b="1" dirty="0" err="1" smtClean="0"/>
              <a:t>דמתחיל</a:t>
            </a:r>
            <a:r>
              <a:rPr lang="he-IL" b="1" dirty="0" smtClean="0"/>
              <a:t> מועד</a:t>
            </a:r>
            <a:r>
              <a:rPr lang="he-IL" dirty="0" smtClean="0"/>
              <a:t>. ומיהו </a:t>
            </a:r>
            <a:r>
              <a:rPr lang="he-IL" dirty="0" err="1" smtClean="0"/>
              <a:t>ביו''ט</a:t>
            </a:r>
            <a:r>
              <a:rPr lang="he-IL" dirty="0" smtClean="0"/>
              <a:t> לא שאין תיקון הבימה דוחה לא את השבת ולא </a:t>
            </a:r>
            <a:r>
              <a:rPr lang="he-IL" dirty="0" err="1" smtClean="0"/>
              <a:t>יו''ט</a:t>
            </a:r>
            <a:r>
              <a:rPr lang="he-IL" dirty="0" smtClean="0"/>
              <a:t> ומאתמול </a:t>
            </a:r>
            <a:r>
              <a:rPr lang="he-IL" dirty="0" err="1" smtClean="0"/>
              <a:t>נמי</a:t>
            </a:r>
            <a:r>
              <a:rPr lang="he-IL" dirty="0" smtClean="0"/>
              <a:t> לא </a:t>
            </a:r>
            <a:r>
              <a:rPr lang="he-IL" dirty="0" err="1" smtClean="0"/>
              <a:t>עבדינן</a:t>
            </a:r>
            <a:r>
              <a:rPr lang="he-IL" dirty="0" smtClean="0"/>
              <a:t> לה </a:t>
            </a:r>
            <a:r>
              <a:rPr lang="he-IL" dirty="0" err="1" smtClean="0"/>
              <a:t>דדחקא</a:t>
            </a:r>
            <a:r>
              <a:rPr lang="he-IL" dirty="0" smtClean="0"/>
              <a:t> לה עזרה.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5977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רש"י מ עמוד ב: שמע מינה</a:t>
            </a:r>
            <a:r>
              <a:rPr lang="he-IL" dirty="0" smtClean="0"/>
              <a:t>. ...  </a:t>
            </a:r>
            <a:r>
              <a:rPr lang="he-IL" dirty="0" err="1" smtClean="0"/>
              <a:t>וסתמא</a:t>
            </a:r>
            <a:r>
              <a:rPr lang="he-IL" dirty="0" smtClean="0"/>
              <a:t> </a:t>
            </a:r>
            <a:r>
              <a:rPr lang="he-IL" dirty="0" err="1" smtClean="0"/>
              <a:t>כמ</a:t>
            </a:r>
            <a:r>
              <a:rPr lang="he-IL" dirty="0" smtClean="0"/>
              <a:t>''ד </a:t>
            </a:r>
            <a:r>
              <a:rPr lang="he-IL" dirty="0" err="1" smtClean="0"/>
              <a:t>חולקין</a:t>
            </a:r>
            <a:r>
              <a:rPr lang="he-IL" dirty="0" smtClean="0"/>
              <a:t> </a:t>
            </a:r>
            <a:r>
              <a:rPr lang="he-IL" dirty="0" err="1" smtClean="0"/>
              <a:t>דפלוגתא</a:t>
            </a:r>
            <a:r>
              <a:rPr lang="he-IL" dirty="0" smtClean="0"/>
              <a:t> היא ביש </a:t>
            </a:r>
            <a:r>
              <a:rPr lang="he-IL" dirty="0" err="1" smtClean="0"/>
              <a:t>נוחלין</a:t>
            </a:r>
            <a:r>
              <a:rPr lang="he-IL" dirty="0" smtClean="0"/>
              <a:t> גבי בנות </a:t>
            </a:r>
            <a:r>
              <a:rPr lang="he-IL" dirty="0" err="1" smtClean="0"/>
              <a:t>צלפחד</a:t>
            </a:r>
            <a:r>
              <a:rPr lang="he-IL" dirty="0" smtClean="0"/>
              <a:t> (</a:t>
            </a:r>
            <a:r>
              <a:rPr lang="he-IL" dirty="0" err="1" smtClean="0"/>
              <a:t>ב''ב</a:t>
            </a:r>
            <a:r>
              <a:rPr lang="he-IL" dirty="0" smtClean="0"/>
              <a:t> קיט:)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רש"י מ עמוד ב: אין ישיבה בעזרה</a:t>
            </a:r>
            <a:r>
              <a:rPr lang="he-IL" dirty="0" smtClean="0"/>
              <a:t>. </a:t>
            </a:r>
            <a:r>
              <a:rPr lang="he-IL" dirty="0" err="1" smtClean="0"/>
              <a:t>דאין</a:t>
            </a:r>
            <a:r>
              <a:rPr lang="he-IL" dirty="0" smtClean="0"/>
              <a:t> כבוד שמים בכך ואפי' מלאכי השרת אין להם שם ישיבה </a:t>
            </a:r>
            <a:r>
              <a:rPr lang="he-IL" dirty="0" err="1" smtClean="0"/>
              <a:t>דכתיב</a:t>
            </a:r>
            <a:r>
              <a:rPr lang="he-IL" dirty="0" smtClean="0"/>
              <a:t> (ישעיה ו) עומדים ממעל לו [קרבת] על חד מן </a:t>
            </a:r>
            <a:r>
              <a:rPr lang="he-IL" dirty="0" err="1" smtClean="0"/>
              <a:t>קאמיא</a:t>
            </a:r>
            <a:r>
              <a:rPr lang="he-IL" dirty="0" smtClean="0"/>
              <a:t> (דניאל ז):</a:t>
            </a:r>
            <a:r>
              <a:rPr lang="he-IL" b="1" dirty="0" smtClean="0"/>
              <a:t> אלא למלכי בית דוד</a:t>
            </a:r>
            <a:r>
              <a:rPr lang="he-IL" dirty="0" smtClean="0"/>
              <a:t>. שחלק להם המקום כבוד להראות שמלכותו שלימה:</a:t>
            </a:r>
            <a:r>
              <a:rPr lang="he-IL" b="1" dirty="0" smtClean="0"/>
              <a:t> בעזרת נשים</a:t>
            </a:r>
            <a:r>
              <a:rPr lang="he-IL" dirty="0" smtClean="0"/>
              <a:t>. היו קורין בו והיא </a:t>
            </a:r>
            <a:r>
              <a:rPr lang="he-IL" dirty="0" err="1" smtClean="0"/>
              <a:t>היתה</a:t>
            </a:r>
            <a:r>
              <a:rPr lang="he-IL" dirty="0" smtClean="0"/>
              <a:t> חול כשאר הר הבית שלא נתקדש אלא מן החומה ולפנים ואפילו חלל שער </a:t>
            </a:r>
            <a:r>
              <a:rPr lang="he-IL" dirty="0" err="1" smtClean="0"/>
              <a:t>נקנור</a:t>
            </a:r>
            <a:r>
              <a:rPr lang="he-IL" dirty="0" smtClean="0"/>
              <a:t> העולה מעזרת נשים לעזרת ישראל לא נתקדש: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שמואל ב ז/</a:t>
            </a:r>
            <a:r>
              <a:rPr lang="he-IL" b="1" dirty="0" err="1" smtClean="0"/>
              <a:t>יח</a:t>
            </a:r>
            <a:r>
              <a:rPr lang="he-IL" b="1" dirty="0" smtClean="0"/>
              <a:t>: </a:t>
            </a:r>
            <a:r>
              <a:rPr lang="he-IL" dirty="0" smtClean="0"/>
              <a:t>וַיָּבֹא הַמֶּלֶךְ דָּוִד, וַיֵּשֶׁב לִפְנֵי יְהוָה; וַיֹּאמֶר, מִי אָנֹכִי אֲדֹנָי יְהוִה וּמִי בֵיתִי--כִּי הֲבִאֹתַנִי, עַד-הֲלֹם.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אפי' למאן </a:t>
            </a:r>
            <a:r>
              <a:rPr lang="he-IL" b="1" dirty="0" err="1" smtClean="0"/>
              <a:t>דאמר</a:t>
            </a:r>
            <a:r>
              <a:rPr lang="he-IL" dirty="0" smtClean="0"/>
              <a:t>. בקידושין </a:t>
            </a:r>
            <a:r>
              <a:rPr lang="he-IL" dirty="0" err="1" smtClean="0"/>
              <a:t>בפ</a:t>
            </a:r>
            <a:r>
              <a:rPr lang="he-IL" dirty="0" smtClean="0"/>
              <a:t>''ק (דף לב:):</a:t>
            </a:r>
            <a:endParaRPr lang="he-I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423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כ"ג/כסלו/תשע"ו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08586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ראשון אור לכ"ה בכסלו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סוטה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2)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(3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183" y="188640"/>
            <a:ext cx="573813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818" y="206528"/>
            <a:ext cx="8568952" cy="65187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וכשהגיע </a:t>
            </a:r>
            <a:r>
              <a:rPr lang="he-IL" dirty="0"/>
              <a:t>ללא תוכל לתת: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תנא </a:t>
            </a:r>
            <a:r>
              <a:rPr lang="he-IL" dirty="0"/>
              <a:t>משמיה דרבי </a:t>
            </a:r>
            <a:r>
              <a:rPr lang="he-IL" dirty="0" smtClean="0"/>
              <a:t>נתן:</a:t>
            </a:r>
          </a:p>
          <a:p>
            <a:pPr lvl="0"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באותה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שעה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נתחייבו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שונאי ישראל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כלייה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שהחניפו לו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לאגריפס.</a:t>
            </a:r>
          </a:p>
          <a:p>
            <a:pPr lvl="0">
              <a:lnSpc>
                <a:spcPct val="120000"/>
              </a:lnSpc>
            </a:pPr>
            <a:endParaRPr lang="he-IL" sz="26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ר' שמעון בן </a:t>
            </a:r>
            <a:r>
              <a:rPr lang="he-IL" dirty="0" err="1" smtClean="0"/>
              <a:t>חלפתא</a:t>
            </a:r>
            <a:r>
              <a:rPr lang="he-IL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מיום </a:t>
            </a:r>
            <a:r>
              <a:rPr lang="he-IL" dirty="0"/>
              <a:t>שגבר אגרופה של חנופה -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נתעוותו</a:t>
            </a:r>
            <a:r>
              <a:rPr lang="he-IL" dirty="0" smtClean="0"/>
              <a:t> </a:t>
            </a:r>
            <a:r>
              <a:rPr lang="he-IL" dirty="0" err="1" smtClean="0"/>
              <a:t>הדינין</a:t>
            </a:r>
            <a:r>
              <a:rPr lang="he-IL" dirty="0" smtClean="0"/>
              <a:t>, </a:t>
            </a:r>
            <a:r>
              <a:rPr lang="he-IL" dirty="0"/>
              <a:t>ונתקלקלו </a:t>
            </a:r>
            <a:r>
              <a:rPr lang="he-IL" dirty="0" smtClean="0"/>
              <a:t>המעשים, </a:t>
            </a:r>
            <a:r>
              <a:rPr lang="he-IL" dirty="0"/>
              <a:t>ואין אדם יכול לומר </a:t>
            </a:r>
            <a:r>
              <a:rPr lang="he-IL" dirty="0" err="1"/>
              <a:t>לחבירו</a:t>
            </a:r>
            <a:r>
              <a:rPr lang="he-IL" dirty="0"/>
              <a:t> מעשי גדולים </a:t>
            </a:r>
            <a:r>
              <a:rPr lang="he-IL" dirty="0" smtClean="0"/>
              <a:t>ממעשיך.</a:t>
            </a:r>
          </a:p>
          <a:p>
            <a:pPr lvl="0">
              <a:lnSpc>
                <a:spcPct val="120000"/>
              </a:lnSpc>
            </a:pPr>
            <a:endParaRPr lang="he-IL" sz="26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דרש </a:t>
            </a:r>
            <a:r>
              <a:rPr lang="he-IL" dirty="0"/>
              <a:t>ר' יהודה בר </a:t>
            </a:r>
            <a:r>
              <a:rPr lang="he-IL" dirty="0" err="1"/>
              <a:t>מערבא</a:t>
            </a:r>
            <a:r>
              <a:rPr lang="he-IL" dirty="0"/>
              <a:t> </a:t>
            </a:r>
            <a:r>
              <a:rPr lang="he-IL" dirty="0" err="1"/>
              <a:t>ואיתימא</a:t>
            </a:r>
            <a:r>
              <a:rPr lang="he-IL" dirty="0"/>
              <a:t> ר' שמעון בן </a:t>
            </a:r>
            <a:r>
              <a:rPr lang="he-IL" dirty="0" smtClean="0"/>
              <a:t>פזי: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מותר </a:t>
            </a:r>
            <a:r>
              <a:rPr lang="he-IL" dirty="0"/>
              <a:t>להחניף לרשעים בעולם </a:t>
            </a:r>
            <a:r>
              <a:rPr lang="he-IL" dirty="0" smtClean="0"/>
              <a:t>הזה,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שנאמר: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>
                <a:solidFill>
                  <a:srgbClr val="002060"/>
                </a:solidFill>
              </a:rPr>
              <a:t>יקרא עוד לנבל נדיב ולכילי לא יאמר </a:t>
            </a:r>
            <a:r>
              <a:rPr lang="he-IL" dirty="0" smtClean="0">
                <a:solidFill>
                  <a:srgbClr val="002060"/>
                </a:solidFill>
              </a:rPr>
              <a:t>שוע</a:t>
            </a:r>
            <a:r>
              <a:rPr lang="he-IL" dirty="0" smtClean="0"/>
              <a:t>" - מכלל </a:t>
            </a:r>
            <a:r>
              <a:rPr lang="he-IL" dirty="0" err="1"/>
              <a:t>דבעולם</a:t>
            </a:r>
            <a:r>
              <a:rPr lang="he-IL" dirty="0"/>
              <a:t> הזה </a:t>
            </a:r>
            <a:r>
              <a:rPr lang="he-IL" dirty="0" smtClean="0"/>
              <a:t>שרי.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ר</a:t>
            </a:r>
            <a:r>
              <a:rPr lang="he-IL" dirty="0"/>
              <a:t>' שמעון בן לקיש אמר </a:t>
            </a:r>
            <a:r>
              <a:rPr lang="he-IL" dirty="0" smtClean="0"/>
              <a:t>מהכא: "</a:t>
            </a:r>
            <a:r>
              <a:rPr lang="he-IL" dirty="0" smtClean="0">
                <a:solidFill>
                  <a:srgbClr val="002060"/>
                </a:solidFill>
              </a:rPr>
              <a:t>כראות </a:t>
            </a:r>
            <a:r>
              <a:rPr lang="he-IL" dirty="0">
                <a:solidFill>
                  <a:srgbClr val="002060"/>
                </a:solidFill>
              </a:rPr>
              <a:t>פני </a:t>
            </a:r>
            <a:r>
              <a:rPr lang="he-IL" dirty="0" err="1">
                <a:solidFill>
                  <a:srgbClr val="002060"/>
                </a:solidFill>
              </a:rPr>
              <a:t>אלהים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he-IL" dirty="0" smtClean="0">
                <a:solidFill>
                  <a:srgbClr val="002060"/>
                </a:solidFill>
              </a:rPr>
              <a:t>ותרצני</a:t>
            </a:r>
            <a:r>
              <a:rPr lang="he-IL" dirty="0" smtClean="0"/>
              <a:t>".</a:t>
            </a:r>
          </a:p>
          <a:p>
            <a:pPr lvl="0">
              <a:lnSpc>
                <a:spcPct val="120000"/>
              </a:lnSpc>
            </a:pPr>
            <a:endParaRPr lang="he-IL" sz="800" dirty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ופליגא</a:t>
            </a:r>
            <a:r>
              <a:rPr lang="he-IL" dirty="0" smtClean="0"/>
              <a:t> </a:t>
            </a:r>
            <a:r>
              <a:rPr lang="he-IL" dirty="0"/>
              <a:t>דרבי </a:t>
            </a:r>
            <a:r>
              <a:rPr lang="he-IL" dirty="0" smtClean="0"/>
              <a:t>לוי, </a:t>
            </a:r>
          </a:p>
          <a:p>
            <a:pPr lvl="0">
              <a:lnSpc>
                <a:spcPct val="120000"/>
              </a:lnSpc>
            </a:pP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/>
              <a:t>רבי </a:t>
            </a:r>
            <a:r>
              <a:rPr lang="he-IL" dirty="0" smtClean="0"/>
              <a:t>לוי: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משל </a:t>
            </a:r>
            <a:r>
              <a:rPr lang="he-IL" dirty="0"/>
              <a:t>של יעקב ועשו למה הדבר </a:t>
            </a:r>
            <a:r>
              <a:rPr lang="he-IL" dirty="0" smtClean="0"/>
              <a:t>דומה?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לאדם </a:t>
            </a:r>
            <a:r>
              <a:rPr lang="he-IL" dirty="0"/>
              <a:t>שזימן את </a:t>
            </a:r>
            <a:r>
              <a:rPr lang="he-IL" dirty="0" err="1"/>
              <a:t>חבירו</a:t>
            </a:r>
            <a:r>
              <a:rPr lang="he-IL" dirty="0"/>
              <a:t> והכיר בו שמבקש </a:t>
            </a:r>
            <a:r>
              <a:rPr lang="he-IL" dirty="0" smtClean="0"/>
              <a:t>להורגו,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אמר לו: </a:t>
            </a:r>
            <a:r>
              <a:rPr lang="he-IL" dirty="0"/>
              <a:t>טעם תבשיל זה שאני טועם כתבשיל שטעמתי בבית </a:t>
            </a:r>
            <a:r>
              <a:rPr lang="he-IL" dirty="0" smtClean="0"/>
              <a:t>המלך.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אמר: </a:t>
            </a:r>
            <a:r>
              <a:rPr lang="he-IL" dirty="0"/>
              <a:t>ידע ליה </a:t>
            </a:r>
            <a:r>
              <a:rPr lang="he-IL" dirty="0" err="1" smtClean="0"/>
              <a:t>מלכא</a:t>
            </a:r>
            <a:r>
              <a:rPr lang="he-IL" dirty="0" smtClean="0"/>
              <a:t>, </a:t>
            </a:r>
            <a:r>
              <a:rPr lang="he-IL" dirty="0" err="1"/>
              <a:t>מיסתפי</a:t>
            </a:r>
            <a:r>
              <a:rPr lang="he-IL" dirty="0"/>
              <a:t> ולא </a:t>
            </a:r>
            <a:r>
              <a:rPr lang="he-IL" dirty="0" err="1"/>
              <a:t>קטיל</a:t>
            </a:r>
            <a:r>
              <a:rPr lang="he-IL" dirty="0"/>
              <a:t> </a:t>
            </a:r>
            <a:r>
              <a:rPr lang="he-IL" dirty="0" smtClean="0"/>
              <a:t>ליה.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179512" y="548680"/>
            <a:ext cx="2736304" cy="1368152"/>
          </a:xfrm>
          <a:prstGeom prst="wedgeRoundRectCallout">
            <a:avLst>
              <a:gd name="adj1" fmla="val 58402"/>
              <a:gd name="adj2" fmla="val -4037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משנה:</a:t>
            </a:r>
            <a:endParaRPr lang="he-IL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וכשהגיע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ל"לא תוכל לתת עליך איש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" זלגו עיניו דמעות.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אמרו לו: אל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תתירא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אגריפס, אחינו אתה, אחינו אתה. </a:t>
            </a:r>
          </a:p>
        </p:txBody>
      </p:sp>
    </p:spTree>
    <p:extLst>
      <p:ext uri="{BB962C8B-B14F-4D97-AF65-F5344CB8AC3E}">
        <p14:creationId xmlns:p14="http://schemas.microsoft.com/office/powerpoint/2010/main" val="17746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818" y="307941"/>
            <a:ext cx="7704856" cy="60755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</a:t>
            </a:r>
            <a:r>
              <a:rPr lang="he-IL" dirty="0" smtClean="0"/>
              <a:t>אלעזר: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מביא </a:t>
            </a:r>
            <a:r>
              <a:rPr lang="he-IL" dirty="0"/>
              <a:t>אף </a:t>
            </a:r>
            <a:r>
              <a:rPr lang="he-IL" dirty="0" smtClean="0"/>
              <a:t>לעולם,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err="1" smtClean="0">
                <a:solidFill>
                  <a:srgbClr val="002060"/>
                </a:solidFill>
              </a:rPr>
              <a:t>וחנפי</a:t>
            </a:r>
            <a:r>
              <a:rPr lang="he-IL" dirty="0" smtClean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לב ישימו </a:t>
            </a:r>
            <a:r>
              <a:rPr lang="he-IL" dirty="0" smtClean="0">
                <a:solidFill>
                  <a:srgbClr val="002060"/>
                </a:solidFill>
              </a:rPr>
              <a:t>אף</a:t>
            </a:r>
            <a:r>
              <a:rPr lang="he-IL" dirty="0" smtClean="0"/>
              <a:t>"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עוד אלא שאין תפלתו </a:t>
            </a:r>
            <a:r>
              <a:rPr lang="he-IL" dirty="0" smtClean="0"/>
              <a:t>נשמעת,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שנאמר: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 err="1">
                <a:solidFill>
                  <a:srgbClr val="002060"/>
                </a:solidFill>
              </a:rPr>
              <a:t>ישועו</a:t>
            </a:r>
            <a:r>
              <a:rPr lang="he-IL" dirty="0">
                <a:solidFill>
                  <a:srgbClr val="002060"/>
                </a:solidFill>
              </a:rPr>
              <a:t> כי </a:t>
            </a:r>
            <a:r>
              <a:rPr lang="he-IL" dirty="0" smtClean="0">
                <a:solidFill>
                  <a:srgbClr val="002060"/>
                </a:solidFill>
              </a:rPr>
              <a:t>אסרם</a:t>
            </a:r>
            <a:r>
              <a:rPr lang="he-IL" dirty="0" smtClean="0"/>
              <a:t>".</a:t>
            </a:r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:סימן </a:t>
            </a:r>
            <a:r>
              <a:rPr lang="he-IL" dirty="0" err="1"/>
              <a:t>א''ף</a:t>
            </a:r>
            <a:r>
              <a:rPr lang="he-IL" dirty="0"/>
              <a:t> </a:t>
            </a:r>
            <a:r>
              <a:rPr lang="he-IL" dirty="0" err="1"/>
              <a:t>עוב</a:t>
            </a:r>
            <a:r>
              <a:rPr lang="he-IL" dirty="0"/>
              <a:t>''ר </a:t>
            </a:r>
            <a:r>
              <a:rPr lang="he-IL" dirty="0" err="1"/>
              <a:t>גיהנ</a:t>
            </a:r>
            <a:r>
              <a:rPr lang="he-IL" dirty="0"/>
              <a:t>''ם </a:t>
            </a:r>
            <a:r>
              <a:rPr lang="he-IL" dirty="0" err="1"/>
              <a:t>ביד''ו</a:t>
            </a:r>
            <a:r>
              <a:rPr lang="he-IL" dirty="0"/>
              <a:t> </a:t>
            </a:r>
            <a:r>
              <a:rPr lang="he-IL" dirty="0" err="1"/>
              <a:t>ניד''ה</a:t>
            </a:r>
            <a:r>
              <a:rPr lang="he-IL" dirty="0"/>
              <a:t> </a:t>
            </a:r>
            <a:r>
              <a:rPr lang="he-IL" dirty="0" err="1"/>
              <a:t>גול''ה</a:t>
            </a:r>
            <a:r>
              <a:rPr lang="he-IL" dirty="0"/>
              <a:t>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ואמר </a:t>
            </a:r>
            <a:r>
              <a:rPr lang="he-IL" dirty="0"/>
              <a:t>רבי </a:t>
            </a:r>
            <a:r>
              <a:rPr lang="he-IL" dirty="0" smtClean="0"/>
              <a:t>אלעזר: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אפילו </a:t>
            </a:r>
            <a:r>
              <a:rPr lang="he-IL" dirty="0" err="1"/>
              <a:t>עוברין</a:t>
            </a:r>
            <a:r>
              <a:rPr lang="he-IL" dirty="0"/>
              <a:t> שבמעי אמן </a:t>
            </a:r>
            <a:r>
              <a:rPr lang="he-IL" dirty="0" err="1"/>
              <a:t>מקללין</a:t>
            </a:r>
            <a:r>
              <a:rPr lang="he-IL" dirty="0"/>
              <a:t> </a:t>
            </a:r>
            <a:r>
              <a:rPr lang="he-IL" dirty="0" smtClean="0"/>
              <a:t>אותו,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smtClean="0">
                <a:solidFill>
                  <a:srgbClr val="002060"/>
                </a:solidFill>
              </a:rPr>
              <a:t>אומר </a:t>
            </a:r>
            <a:r>
              <a:rPr lang="he-IL" dirty="0">
                <a:solidFill>
                  <a:srgbClr val="002060"/>
                </a:solidFill>
              </a:rPr>
              <a:t>לרשע צדיק אתה </a:t>
            </a:r>
            <a:r>
              <a:rPr lang="he-IL" dirty="0" err="1">
                <a:solidFill>
                  <a:srgbClr val="002060"/>
                </a:solidFill>
              </a:rPr>
              <a:t>יקבוהו</a:t>
            </a:r>
            <a:r>
              <a:rPr lang="he-IL" dirty="0">
                <a:solidFill>
                  <a:srgbClr val="002060"/>
                </a:solidFill>
              </a:rPr>
              <a:t> עמים </a:t>
            </a:r>
            <a:r>
              <a:rPr lang="he-IL" dirty="0" err="1">
                <a:solidFill>
                  <a:srgbClr val="002060"/>
                </a:solidFill>
              </a:rPr>
              <a:t>יזעמוהו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he-IL" dirty="0" smtClean="0">
                <a:solidFill>
                  <a:srgbClr val="002060"/>
                </a:solidFill>
              </a:rPr>
              <a:t>לאומים</a:t>
            </a:r>
            <a:r>
              <a:rPr lang="he-IL" dirty="0" smtClean="0"/>
              <a:t>"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ואין </a:t>
            </a:r>
            <a:r>
              <a:rPr lang="he-IL" dirty="0"/>
              <a:t>קוב אלא קללה שנא</a:t>
            </a:r>
            <a:r>
              <a:rPr lang="he-IL" dirty="0" smtClean="0"/>
              <a:t>':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>
                <a:solidFill>
                  <a:srgbClr val="002060"/>
                </a:solidFill>
              </a:rPr>
              <a:t>קבה </a:t>
            </a:r>
            <a:r>
              <a:rPr lang="he-IL" dirty="0" smtClean="0">
                <a:solidFill>
                  <a:srgbClr val="002060"/>
                </a:solidFill>
              </a:rPr>
              <a:t>אל</a:t>
            </a:r>
            <a:r>
              <a:rPr lang="he-IL" dirty="0" smtClean="0"/>
              <a:t>"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ואין </a:t>
            </a:r>
            <a:r>
              <a:rPr lang="he-IL" dirty="0"/>
              <a:t>לאום אלא </a:t>
            </a:r>
            <a:r>
              <a:rPr lang="he-IL" dirty="0" err="1"/>
              <a:t>עוברין</a:t>
            </a:r>
            <a:r>
              <a:rPr lang="he-IL" dirty="0"/>
              <a:t> שנא</a:t>
            </a:r>
            <a:r>
              <a:rPr lang="he-IL" dirty="0" smtClean="0"/>
              <a:t>': "</a:t>
            </a:r>
            <a:r>
              <a:rPr lang="he-IL" dirty="0" smtClean="0">
                <a:solidFill>
                  <a:srgbClr val="002060"/>
                </a:solidFill>
              </a:rPr>
              <a:t>ולאום </a:t>
            </a:r>
            <a:r>
              <a:rPr lang="he-IL" dirty="0">
                <a:solidFill>
                  <a:srgbClr val="002060"/>
                </a:solidFill>
              </a:rPr>
              <a:t>מלאום </a:t>
            </a:r>
            <a:r>
              <a:rPr lang="he-IL" dirty="0" smtClean="0">
                <a:solidFill>
                  <a:srgbClr val="002060"/>
                </a:solidFill>
              </a:rPr>
              <a:t>יאמץ</a:t>
            </a:r>
            <a:r>
              <a:rPr lang="he-IL" dirty="0" smtClean="0"/>
              <a:t>". </a:t>
            </a:r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ואמר </a:t>
            </a:r>
            <a:r>
              <a:rPr lang="he-IL" dirty="0"/>
              <a:t>רבי </a:t>
            </a:r>
            <a:r>
              <a:rPr lang="he-IL" dirty="0" smtClean="0"/>
              <a:t>אלעזר: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נופל </a:t>
            </a:r>
            <a:r>
              <a:rPr lang="he-IL" dirty="0" err="1" smtClean="0"/>
              <a:t>בגיהנם</a:t>
            </a:r>
            <a:r>
              <a:rPr lang="he-IL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smtClean="0">
                <a:solidFill>
                  <a:srgbClr val="002060"/>
                </a:solidFill>
              </a:rPr>
              <a:t>הוי </a:t>
            </a:r>
            <a:r>
              <a:rPr lang="he-IL" dirty="0">
                <a:solidFill>
                  <a:srgbClr val="002060"/>
                </a:solidFill>
              </a:rPr>
              <a:t>האומרים לרע טוב ולטוב </a:t>
            </a:r>
            <a:r>
              <a:rPr lang="he-IL" dirty="0" smtClean="0">
                <a:solidFill>
                  <a:srgbClr val="002060"/>
                </a:solidFill>
              </a:rPr>
              <a:t>רע</a:t>
            </a:r>
            <a:r>
              <a:rPr lang="he-IL" dirty="0" smtClean="0"/>
              <a:t>" </a:t>
            </a:r>
            <a:r>
              <a:rPr lang="he-IL" dirty="0"/>
              <a:t>וגו'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מה </a:t>
            </a:r>
            <a:r>
              <a:rPr lang="he-IL" dirty="0"/>
              <a:t>כתיב אחריו </a:t>
            </a: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לכן </a:t>
            </a:r>
            <a:r>
              <a:rPr lang="he-IL" dirty="0">
                <a:solidFill>
                  <a:srgbClr val="002060"/>
                </a:solidFill>
              </a:rPr>
              <a:t>כאכל קש לשון אש וחשש להבה </a:t>
            </a:r>
            <a:r>
              <a:rPr lang="he-IL" dirty="0" smtClean="0">
                <a:solidFill>
                  <a:srgbClr val="002060"/>
                </a:solidFill>
              </a:rPr>
              <a:t>ירפה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063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818" y="307941"/>
            <a:ext cx="7704856" cy="60755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רבי </a:t>
            </a:r>
            <a:r>
              <a:rPr lang="he-IL" dirty="0" smtClean="0"/>
              <a:t>אלעזר: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מביא </a:t>
            </a:r>
            <a:r>
              <a:rPr lang="he-IL" dirty="0">
                <a:solidFill>
                  <a:srgbClr val="FF0000"/>
                </a:solidFill>
              </a:rPr>
              <a:t>אף</a:t>
            </a:r>
            <a:r>
              <a:rPr lang="he-IL" dirty="0"/>
              <a:t> </a:t>
            </a:r>
            <a:r>
              <a:rPr lang="he-IL" dirty="0" smtClean="0"/>
              <a:t>לעולם,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err="1" smtClean="0">
                <a:solidFill>
                  <a:srgbClr val="002060"/>
                </a:solidFill>
              </a:rPr>
              <a:t>וחנפי</a:t>
            </a:r>
            <a:r>
              <a:rPr lang="he-IL" dirty="0" smtClean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לב ישימו </a:t>
            </a:r>
            <a:r>
              <a:rPr lang="he-IL" dirty="0" smtClean="0">
                <a:solidFill>
                  <a:srgbClr val="002060"/>
                </a:solidFill>
              </a:rPr>
              <a:t>אף</a:t>
            </a:r>
            <a:r>
              <a:rPr lang="he-IL" dirty="0" smtClean="0"/>
              <a:t>"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עוד אלא שאין תפלתו </a:t>
            </a:r>
            <a:r>
              <a:rPr lang="he-IL" dirty="0" smtClean="0"/>
              <a:t>נשמעת,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שנאמר: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 err="1">
                <a:solidFill>
                  <a:srgbClr val="002060"/>
                </a:solidFill>
              </a:rPr>
              <a:t>ישועו</a:t>
            </a:r>
            <a:r>
              <a:rPr lang="he-IL" dirty="0">
                <a:solidFill>
                  <a:srgbClr val="002060"/>
                </a:solidFill>
              </a:rPr>
              <a:t> כי </a:t>
            </a:r>
            <a:r>
              <a:rPr lang="he-IL" dirty="0" smtClean="0">
                <a:solidFill>
                  <a:srgbClr val="002060"/>
                </a:solidFill>
              </a:rPr>
              <a:t>אסרם</a:t>
            </a:r>
            <a:r>
              <a:rPr lang="he-IL" dirty="0" smtClean="0"/>
              <a:t>".</a:t>
            </a:r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:סימן </a:t>
            </a:r>
            <a:r>
              <a:rPr lang="he-IL" dirty="0" err="1">
                <a:solidFill>
                  <a:srgbClr val="FF0000"/>
                </a:solidFill>
              </a:rPr>
              <a:t>א''ף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 err="1">
                <a:solidFill>
                  <a:srgbClr val="FF0000"/>
                </a:solidFill>
              </a:rPr>
              <a:t>עוב</a:t>
            </a:r>
            <a:r>
              <a:rPr lang="he-IL" dirty="0">
                <a:solidFill>
                  <a:srgbClr val="FF0000"/>
                </a:solidFill>
              </a:rPr>
              <a:t>''ר </a:t>
            </a:r>
            <a:r>
              <a:rPr lang="he-IL" dirty="0" err="1">
                <a:solidFill>
                  <a:srgbClr val="FF0000"/>
                </a:solidFill>
              </a:rPr>
              <a:t>גיהנ</a:t>
            </a:r>
            <a:r>
              <a:rPr lang="he-IL" dirty="0">
                <a:solidFill>
                  <a:srgbClr val="FF0000"/>
                </a:solidFill>
              </a:rPr>
              <a:t>''ם </a:t>
            </a:r>
            <a:r>
              <a:rPr lang="he-IL" dirty="0" err="1"/>
              <a:t>ביד''ו</a:t>
            </a:r>
            <a:r>
              <a:rPr lang="he-IL" dirty="0"/>
              <a:t> </a:t>
            </a:r>
            <a:r>
              <a:rPr lang="he-IL" dirty="0" err="1"/>
              <a:t>ניד''ה</a:t>
            </a:r>
            <a:r>
              <a:rPr lang="he-IL" dirty="0"/>
              <a:t> </a:t>
            </a:r>
            <a:r>
              <a:rPr lang="he-IL" dirty="0" err="1"/>
              <a:t>גול''ה</a:t>
            </a:r>
            <a:r>
              <a:rPr lang="he-IL" dirty="0"/>
              <a:t>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ואמר </a:t>
            </a:r>
            <a:r>
              <a:rPr lang="he-IL" dirty="0"/>
              <a:t>רבי </a:t>
            </a:r>
            <a:r>
              <a:rPr lang="he-IL" dirty="0" smtClean="0"/>
              <a:t>אלעזר: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אפילו </a:t>
            </a:r>
            <a:r>
              <a:rPr lang="he-IL" dirty="0" err="1">
                <a:solidFill>
                  <a:srgbClr val="FF0000"/>
                </a:solidFill>
              </a:rPr>
              <a:t>עוברין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/>
              <a:t>שבמעי אמן </a:t>
            </a:r>
            <a:r>
              <a:rPr lang="he-IL" dirty="0" err="1"/>
              <a:t>מקללין</a:t>
            </a:r>
            <a:r>
              <a:rPr lang="he-IL" dirty="0"/>
              <a:t> </a:t>
            </a:r>
            <a:r>
              <a:rPr lang="he-IL" dirty="0" smtClean="0"/>
              <a:t>אותו,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smtClean="0">
                <a:solidFill>
                  <a:srgbClr val="002060"/>
                </a:solidFill>
              </a:rPr>
              <a:t>אומר </a:t>
            </a:r>
            <a:r>
              <a:rPr lang="he-IL" dirty="0">
                <a:solidFill>
                  <a:srgbClr val="002060"/>
                </a:solidFill>
              </a:rPr>
              <a:t>לרשע צדיק אתה </a:t>
            </a:r>
            <a:r>
              <a:rPr lang="he-IL" dirty="0" err="1">
                <a:solidFill>
                  <a:srgbClr val="002060"/>
                </a:solidFill>
              </a:rPr>
              <a:t>יקבוהו</a:t>
            </a:r>
            <a:r>
              <a:rPr lang="he-IL" dirty="0">
                <a:solidFill>
                  <a:srgbClr val="002060"/>
                </a:solidFill>
              </a:rPr>
              <a:t> עמים </a:t>
            </a:r>
            <a:r>
              <a:rPr lang="he-IL" dirty="0" err="1">
                <a:solidFill>
                  <a:srgbClr val="002060"/>
                </a:solidFill>
              </a:rPr>
              <a:t>יזעמוהו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he-IL" dirty="0" smtClean="0">
                <a:solidFill>
                  <a:srgbClr val="002060"/>
                </a:solidFill>
              </a:rPr>
              <a:t>לאומים</a:t>
            </a:r>
            <a:r>
              <a:rPr lang="he-IL" dirty="0" smtClean="0"/>
              <a:t>"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ואין </a:t>
            </a:r>
            <a:r>
              <a:rPr lang="he-IL" dirty="0"/>
              <a:t>קוב אלא קללה שנא</a:t>
            </a:r>
            <a:r>
              <a:rPr lang="he-IL" dirty="0" smtClean="0"/>
              <a:t>': "</a:t>
            </a:r>
            <a:r>
              <a:rPr lang="he-IL" dirty="0" smtClean="0">
                <a:solidFill>
                  <a:srgbClr val="002060"/>
                </a:solidFill>
              </a:rPr>
              <a:t>לא </a:t>
            </a:r>
            <a:r>
              <a:rPr lang="he-IL" dirty="0">
                <a:solidFill>
                  <a:srgbClr val="002060"/>
                </a:solidFill>
              </a:rPr>
              <a:t>קבה </a:t>
            </a:r>
            <a:r>
              <a:rPr lang="he-IL" dirty="0" smtClean="0">
                <a:solidFill>
                  <a:srgbClr val="002060"/>
                </a:solidFill>
              </a:rPr>
              <a:t>אל</a:t>
            </a:r>
            <a:r>
              <a:rPr lang="he-IL" dirty="0" smtClean="0"/>
              <a:t>"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ואין </a:t>
            </a:r>
            <a:r>
              <a:rPr lang="he-IL" dirty="0"/>
              <a:t>לאום אלא </a:t>
            </a:r>
            <a:r>
              <a:rPr lang="he-IL" dirty="0" err="1"/>
              <a:t>עוברין</a:t>
            </a:r>
            <a:r>
              <a:rPr lang="he-IL" dirty="0"/>
              <a:t> שנא</a:t>
            </a:r>
            <a:r>
              <a:rPr lang="he-IL" dirty="0" smtClean="0"/>
              <a:t>': "</a:t>
            </a:r>
            <a:r>
              <a:rPr lang="he-IL" dirty="0" smtClean="0">
                <a:solidFill>
                  <a:srgbClr val="002060"/>
                </a:solidFill>
              </a:rPr>
              <a:t>ולאום </a:t>
            </a:r>
            <a:r>
              <a:rPr lang="he-IL" dirty="0">
                <a:solidFill>
                  <a:srgbClr val="002060"/>
                </a:solidFill>
              </a:rPr>
              <a:t>מלאום </a:t>
            </a:r>
            <a:r>
              <a:rPr lang="he-IL" dirty="0" smtClean="0">
                <a:solidFill>
                  <a:srgbClr val="002060"/>
                </a:solidFill>
              </a:rPr>
              <a:t>יאמץ</a:t>
            </a:r>
            <a:r>
              <a:rPr lang="he-IL" dirty="0" smtClean="0"/>
              <a:t>". </a:t>
            </a:r>
          </a:p>
          <a:p>
            <a:pPr lvl="0">
              <a:lnSpc>
                <a:spcPct val="120000"/>
              </a:lnSpc>
            </a:pPr>
            <a:endParaRPr lang="he-IL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ואמר </a:t>
            </a:r>
            <a:r>
              <a:rPr lang="he-IL" dirty="0"/>
              <a:t>רבי </a:t>
            </a:r>
            <a:r>
              <a:rPr lang="he-IL" dirty="0" smtClean="0"/>
              <a:t>אלעזר: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כל </a:t>
            </a:r>
            <a:r>
              <a:rPr lang="he-IL" dirty="0"/>
              <a:t>אדם שיש בו חנופה </a:t>
            </a:r>
            <a:r>
              <a:rPr lang="he-IL" dirty="0" smtClean="0"/>
              <a:t>- נופל </a:t>
            </a:r>
            <a:r>
              <a:rPr lang="he-IL" dirty="0" err="1" smtClean="0">
                <a:solidFill>
                  <a:srgbClr val="FF0000"/>
                </a:solidFill>
              </a:rPr>
              <a:t>בגיהנם</a:t>
            </a:r>
            <a:r>
              <a:rPr lang="he-IL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smtClean="0">
                <a:solidFill>
                  <a:srgbClr val="002060"/>
                </a:solidFill>
              </a:rPr>
              <a:t>הוי </a:t>
            </a:r>
            <a:r>
              <a:rPr lang="he-IL" dirty="0">
                <a:solidFill>
                  <a:srgbClr val="002060"/>
                </a:solidFill>
              </a:rPr>
              <a:t>האומרים לרע טוב ולטוב </a:t>
            </a:r>
            <a:r>
              <a:rPr lang="he-IL" dirty="0" smtClean="0">
                <a:solidFill>
                  <a:srgbClr val="002060"/>
                </a:solidFill>
              </a:rPr>
              <a:t>רע</a:t>
            </a:r>
            <a:r>
              <a:rPr lang="he-IL" dirty="0" smtClean="0"/>
              <a:t>" </a:t>
            </a:r>
            <a:r>
              <a:rPr lang="he-IL" dirty="0"/>
              <a:t>וגו'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מה </a:t>
            </a:r>
            <a:r>
              <a:rPr lang="he-IL" dirty="0"/>
              <a:t>כתיב אחריו </a:t>
            </a: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לכן </a:t>
            </a:r>
            <a:r>
              <a:rPr lang="he-IL" dirty="0">
                <a:solidFill>
                  <a:srgbClr val="002060"/>
                </a:solidFill>
              </a:rPr>
              <a:t>כאכל קש לשון אש וחשש להבה </a:t>
            </a:r>
            <a:r>
              <a:rPr lang="he-IL" dirty="0" smtClean="0">
                <a:solidFill>
                  <a:srgbClr val="002060"/>
                </a:solidFill>
              </a:rPr>
              <a:t>ירפה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43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21246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כסלו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מא</a:t>
                      </a:r>
                      <a:r>
                        <a:rPr lang="he-IL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ע"א (שורה 2)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מא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(3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(כ"ה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כסלו)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מא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(3 שורות מלמטה) - </a:t>
                      </a: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מב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(כ"ו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כסלו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מב</a:t>
                      </a: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(שורה אחרונה) - מג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(כ"ז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כסלו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מג ע"ב (שורה אחרונה) - מה ע"א (שורה 7)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כסלו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מה ע"א (שורה 7)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- מה ע"ב (משנה שניה)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6364"/>
            <a:ext cx="5450105" cy="102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6" name="מלבן מעוגל 5"/>
          <p:cNvSpPr/>
          <p:nvPr/>
        </p:nvSpPr>
        <p:spPr>
          <a:xfrm>
            <a:off x="932492" y="208672"/>
            <a:ext cx="7128792" cy="6525344"/>
          </a:xfrm>
          <a:prstGeom prst="round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rgbClr val="FF0000"/>
                </a:solidFill>
              </a:rPr>
              <a:t>חזרה על המשנה מדף מ עמוד ב</a:t>
            </a:r>
          </a:p>
          <a:p>
            <a:pPr algn="ctr">
              <a:lnSpc>
                <a:spcPct val="120000"/>
              </a:lnSpc>
            </a:pPr>
            <a:endParaRPr lang="he-IL" sz="1400" b="1" dirty="0">
              <a:solidFill>
                <a:srgbClr val="C0504D">
                  <a:lumMod val="75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ברכות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כהן גדול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כיצד?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חזן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הכנסת נוטל ספר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תורה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ונותנה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לו לראש הכנסת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וראש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הכנסת נותנה לסגן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והסגן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נותנה לכהן גדול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''ג עומד ומקבל וקורא "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אחרי מות" ו"אך בעשור",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וגולל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את התורה ומניחה בחיקו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ואומר: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יתר ממה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שקריתי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לפניכם כתוב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כאן.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"ובעשור"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שבחומש הפקודים קורא על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פה.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ומברך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עליה שמנה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ברכות: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התורה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העבודה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ההודייה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מחילת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העון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המקדש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ישראל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הכהנים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ירושלים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  והשאר תפלה.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9247" y="134809"/>
            <a:ext cx="6048672" cy="657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sz="1600" dirty="0"/>
              <a:t>וקורא אחרי מות ואך בעשור: </a:t>
            </a:r>
            <a:endParaRPr lang="he-IL" sz="1600" dirty="0" smtClean="0"/>
          </a:p>
          <a:p>
            <a:pPr lvl="0">
              <a:lnSpc>
                <a:spcPct val="120000"/>
              </a:lnSpc>
            </a:pPr>
            <a:endParaRPr lang="he-IL" sz="700" dirty="0" smtClean="0"/>
          </a:p>
          <a:p>
            <a:pPr lvl="0">
              <a:lnSpc>
                <a:spcPct val="120000"/>
              </a:lnSpc>
            </a:pPr>
            <a:r>
              <a:rPr lang="he-IL" sz="1600" dirty="0" err="1" smtClean="0"/>
              <a:t>ורמינהי</a:t>
            </a:r>
            <a:r>
              <a:rPr lang="he-IL" sz="1600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sz="1600" dirty="0" err="1" smtClean="0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בנביא ואין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בתורה.</a:t>
            </a:r>
          </a:p>
          <a:p>
            <a:pPr lvl="0">
              <a:lnSpc>
                <a:spcPct val="120000"/>
              </a:lnSpc>
            </a:pPr>
            <a:endParaRPr lang="he-IL" sz="1400" dirty="0"/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אמר </a:t>
            </a:r>
            <a:r>
              <a:rPr lang="he-IL" sz="1600" dirty="0" err="1" smtClean="0"/>
              <a:t>אביי</a:t>
            </a:r>
            <a:r>
              <a:rPr lang="he-IL" sz="1600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לא </a:t>
            </a:r>
            <a:r>
              <a:rPr lang="he-IL" sz="1600" dirty="0" err="1" smtClean="0"/>
              <a:t>קשיא</a:t>
            </a:r>
            <a:r>
              <a:rPr lang="he-IL" sz="1600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כאן </a:t>
            </a:r>
            <a:r>
              <a:rPr lang="he-IL" sz="1600" dirty="0"/>
              <a:t>בכדי שיפסוק </a:t>
            </a:r>
            <a:r>
              <a:rPr lang="he-IL" sz="1600" dirty="0" smtClean="0"/>
              <a:t>התורגמן, כאן </a:t>
            </a:r>
            <a:r>
              <a:rPr lang="he-IL" sz="1600" dirty="0"/>
              <a:t>בכדי שלא יפסוק </a:t>
            </a:r>
            <a:r>
              <a:rPr lang="he-IL" sz="1600" dirty="0" smtClean="0"/>
              <a:t>התורגמן.</a:t>
            </a:r>
          </a:p>
          <a:p>
            <a:pPr lvl="0">
              <a:lnSpc>
                <a:spcPct val="120000"/>
              </a:lnSpc>
            </a:pPr>
            <a:endParaRPr lang="he-IL" sz="1400" dirty="0"/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עלה </a:t>
            </a:r>
            <a:r>
              <a:rPr lang="he-IL" sz="1600" dirty="0" err="1" smtClean="0"/>
              <a:t>קתני</a:t>
            </a:r>
            <a:r>
              <a:rPr lang="he-IL" sz="1600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בנביא ואין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בתורה.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ועד כמה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? עד כדי שלא יפסוק התורגמן.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- מכלל </a:t>
            </a:r>
            <a:r>
              <a:rPr lang="he-IL" sz="1600" dirty="0" err="1"/>
              <a:t>דבתורה</a:t>
            </a:r>
            <a:r>
              <a:rPr lang="he-IL" sz="1600" dirty="0"/>
              <a:t> כלל </a:t>
            </a:r>
            <a:r>
              <a:rPr lang="he-IL" sz="1600" dirty="0" err="1"/>
              <a:t>כלל</a:t>
            </a:r>
            <a:r>
              <a:rPr lang="he-IL" sz="1600" dirty="0"/>
              <a:t> </a:t>
            </a:r>
            <a:r>
              <a:rPr lang="he-IL" sz="1600" dirty="0" smtClean="0"/>
              <a:t>לא!</a:t>
            </a:r>
          </a:p>
          <a:p>
            <a:pPr lvl="0">
              <a:lnSpc>
                <a:spcPct val="120000"/>
              </a:lnSpc>
            </a:pPr>
            <a:endParaRPr lang="he-IL" sz="1400" dirty="0"/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אלא </a:t>
            </a:r>
            <a:r>
              <a:rPr lang="he-IL" sz="1600" dirty="0"/>
              <a:t>אמר </a:t>
            </a:r>
            <a:r>
              <a:rPr lang="he-IL" sz="1600" dirty="0" err="1" smtClean="0"/>
              <a:t>אביי</a:t>
            </a:r>
            <a:r>
              <a:rPr lang="he-IL" sz="1600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לא </a:t>
            </a:r>
            <a:r>
              <a:rPr lang="he-IL" sz="1600" dirty="0" err="1" smtClean="0"/>
              <a:t>קשיא</a:t>
            </a:r>
            <a:r>
              <a:rPr lang="he-IL" sz="1600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/>
              <a:t>כאן </a:t>
            </a:r>
            <a:r>
              <a:rPr lang="he-IL" sz="1600" dirty="0" err="1"/>
              <a:t>בענין</a:t>
            </a:r>
            <a:r>
              <a:rPr lang="he-IL" sz="1600" dirty="0"/>
              <a:t> </a:t>
            </a:r>
            <a:r>
              <a:rPr lang="he-IL" sz="1600" dirty="0" smtClean="0"/>
              <a:t>אחד, </a:t>
            </a:r>
            <a:r>
              <a:rPr lang="he-IL" sz="1600" dirty="0"/>
              <a:t>כאן בשני </a:t>
            </a:r>
            <a:r>
              <a:rPr lang="he-IL" sz="1600" dirty="0" smtClean="0"/>
              <a:t>עניינין.</a:t>
            </a:r>
          </a:p>
          <a:p>
            <a:pPr lvl="0">
              <a:lnSpc>
                <a:spcPct val="120000"/>
              </a:lnSpc>
            </a:pPr>
            <a:endParaRPr lang="he-IL" sz="1400" dirty="0"/>
          </a:p>
          <a:p>
            <a:pPr lvl="0">
              <a:lnSpc>
                <a:spcPct val="120000"/>
              </a:lnSpc>
            </a:pPr>
            <a:r>
              <a:rPr lang="he-IL" sz="1600" dirty="0" err="1" smtClean="0"/>
              <a:t>והתניא</a:t>
            </a:r>
            <a:r>
              <a:rPr lang="he-IL" sz="16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בתורה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בענין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אחד ובנביא בשני עניינין.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וכאן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וכאן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בכדי שלא יפסוק התורגמן.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ואין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מנביא לנביא,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ובנביא של שנים עשר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מדלגין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, ובלבד שלא ידלג מסוף הספר לתחילתו.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23103"/>
              </p:ext>
            </p:extLst>
          </p:nvPr>
        </p:nvGraphicFramePr>
        <p:xfrm>
          <a:off x="323528" y="908720"/>
          <a:ext cx="3456384" cy="1259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4252"/>
                <a:gridCol w="1266146"/>
                <a:gridCol w="1365986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שיפסוק 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שלא יפסוק 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בתורה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בנביא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66278"/>
              </p:ext>
            </p:extLst>
          </p:nvPr>
        </p:nvGraphicFramePr>
        <p:xfrm>
          <a:off x="323528" y="2745224"/>
          <a:ext cx="3456384" cy="1259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4252"/>
                <a:gridCol w="1266146"/>
                <a:gridCol w="1365986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שיפסוק 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שלא יפסוק 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בתורה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בנביא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36258"/>
              </p:ext>
            </p:extLst>
          </p:nvPr>
        </p:nvGraphicFramePr>
        <p:xfrm>
          <a:off x="265063" y="4545424"/>
          <a:ext cx="4666977" cy="1534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9003"/>
                <a:gridCol w="844098"/>
                <a:gridCol w="960855"/>
                <a:gridCol w="793901"/>
                <a:gridCol w="969120"/>
              </a:tblGrid>
              <a:tr h="259080">
                <a:tc rowSpan="2">
                  <a:txBody>
                    <a:bodyPr/>
                    <a:lstStyle/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שיפסוק </a:t>
                      </a:r>
                    </a:p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בכדי שלא יפסוק התורגמן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בענין</a:t>
                      </a:r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 אחד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בשני עניינים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>
                          <a:solidFill>
                            <a:schemeClr val="tx1"/>
                          </a:solidFill>
                        </a:rPr>
                        <a:t>בענין</a:t>
                      </a:r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 אחד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chemeClr val="tx1"/>
                          </a:solidFill>
                        </a:rPr>
                        <a:t>בשני עניינים</a:t>
                      </a:r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בתורה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>
                          <a:solidFill>
                            <a:schemeClr val="tx1"/>
                          </a:solidFill>
                        </a:rPr>
                        <a:t>בנביא</a:t>
                      </a:r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he-IL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מחבר ישר 9"/>
          <p:cNvCxnSpPr/>
          <p:nvPr/>
        </p:nvCxnSpPr>
        <p:spPr>
          <a:xfrm>
            <a:off x="683568" y="620688"/>
            <a:ext cx="2448272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 flipH="1">
            <a:off x="827584" y="620688"/>
            <a:ext cx="2016224" cy="17281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5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183158"/>
            <a:ext cx="5688632" cy="18097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וגולל </a:t>
            </a:r>
            <a:r>
              <a:rPr lang="he-IL" dirty="0"/>
              <a:t>את התורה ומניחה בחיקו </a:t>
            </a:r>
            <a:r>
              <a:rPr lang="he-IL" dirty="0" err="1"/>
              <a:t>כו</a:t>
            </a:r>
            <a:r>
              <a:rPr lang="he-IL" dirty="0"/>
              <a:t>':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300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וכל </a:t>
            </a:r>
            <a:r>
              <a:rPr lang="he-IL" dirty="0"/>
              <a:t>כך </a:t>
            </a:r>
            <a:r>
              <a:rPr lang="he-IL" dirty="0" smtClean="0"/>
              <a:t>למה?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שלא </a:t>
            </a:r>
            <a:r>
              <a:rPr lang="he-IL" dirty="0"/>
              <a:t>להוציא לעז על </a:t>
            </a:r>
            <a:r>
              <a:rPr lang="he-IL" dirty="0" err="1"/>
              <a:t>ס'</a:t>
            </a:r>
            <a:r>
              <a:rPr lang="he-IL" dirty="0" err="1" smtClean="0"/>
              <a:t>'ת</a:t>
            </a:r>
            <a:r>
              <a:rPr lang="he-IL" dirty="0"/>
              <a:t>.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3600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309885" y="548680"/>
            <a:ext cx="3960440" cy="1584176"/>
          </a:xfrm>
          <a:prstGeom prst="wedgeRoundRectCallout">
            <a:avLst>
              <a:gd name="adj1" fmla="val 60703"/>
              <a:gd name="adj2" fmla="val 71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מ ע"ב: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''ג עומד ומקבל וקורא "אחרי מות" ו"אך בעשור",</a:t>
            </a:r>
          </a:p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וגולל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את התורה ומניחה בחיקו ואומר: יתר ממה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שקריתי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לפניכם כתוב כאן.</a:t>
            </a:r>
          </a:p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ובעשור" שבחומש הפקודים קורא על פה.</a:t>
            </a:r>
          </a:p>
        </p:txBody>
      </p:sp>
    </p:spTree>
    <p:extLst>
      <p:ext uri="{BB962C8B-B14F-4D97-AF65-F5344CB8AC3E}">
        <p14:creationId xmlns:p14="http://schemas.microsoft.com/office/powerpoint/2010/main" val="8744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183158"/>
            <a:ext cx="5688632" cy="64263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וגולל </a:t>
            </a:r>
            <a:r>
              <a:rPr lang="he-IL" dirty="0"/>
              <a:t>את התורה ומניחה בחיקו </a:t>
            </a:r>
            <a:r>
              <a:rPr lang="he-IL" dirty="0" err="1"/>
              <a:t>כו</a:t>
            </a:r>
            <a:r>
              <a:rPr lang="he-IL" dirty="0"/>
              <a:t>':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300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וכל </a:t>
            </a:r>
            <a:r>
              <a:rPr lang="he-IL" dirty="0"/>
              <a:t>כך </a:t>
            </a:r>
            <a:r>
              <a:rPr lang="he-IL" dirty="0" smtClean="0"/>
              <a:t>למה?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שלא </a:t>
            </a:r>
            <a:r>
              <a:rPr lang="he-IL" dirty="0"/>
              <a:t>להוציא לעז על </a:t>
            </a:r>
            <a:r>
              <a:rPr lang="he-IL" dirty="0" err="1"/>
              <a:t>ס'</a:t>
            </a:r>
            <a:r>
              <a:rPr lang="he-IL" dirty="0" err="1" smtClean="0"/>
              <a:t>'ת</a:t>
            </a:r>
            <a:r>
              <a:rPr lang="he-IL" dirty="0"/>
              <a:t>.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36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ובעשור </a:t>
            </a:r>
            <a:r>
              <a:rPr lang="he-IL" dirty="0"/>
              <a:t>שבחומש הפקודים קורא על פה: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300" dirty="0" smtClean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וליכרכיה</a:t>
            </a:r>
            <a:r>
              <a:rPr lang="he-IL" dirty="0" smtClean="0"/>
              <a:t> </a:t>
            </a:r>
            <a:r>
              <a:rPr lang="he-IL" dirty="0"/>
              <a:t>לספר </a:t>
            </a:r>
            <a:r>
              <a:rPr lang="he-IL" dirty="0" smtClean="0"/>
              <a:t>וליקרי!</a:t>
            </a:r>
          </a:p>
          <a:p>
            <a:pPr lvl="0"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''ר</a:t>
            </a:r>
            <a:r>
              <a:rPr lang="he-IL" dirty="0"/>
              <a:t> </a:t>
            </a:r>
            <a:r>
              <a:rPr lang="he-IL" dirty="0" err="1"/>
              <a:t>הונא</a:t>
            </a:r>
            <a:r>
              <a:rPr lang="he-IL" dirty="0"/>
              <a:t> בר יהודה </a:t>
            </a:r>
            <a:r>
              <a:rPr lang="he-IL" dirty="0" err="1"/>
              <a:t>א''ר</a:t>
            </a:r>
            <a:r>
              <a:rPr lang="he-IL" dirty="0"/>
              <a:t> </a:t>
            </a:r>
            <a:r>
              <a:rPr lang="he-IL" dirty="0" smtClean="0"/>
              <a:t>ששת: </a:t>
            </a:r>
            <a:r>
              <a:rPr lang="he-IL" dirty="0"/>
              <a:t>לפי שאין </a:t>
            </a:r>
            <a:r>
              <a:rPr lang="he-IL" dirty="0" err="1"/>
              <a:t>גוללין</a:t>
            </a:r>
            <a:r>
              <a:rPr lang="he-IL" dirty="0"/>
              <a:t> </a:t>
            </a:r>
            <a:r>
              <a:rPr lang="he-IL" dirty="0" err="1"/>
              <a:t>ס''ת</a:t>
            </a:r>
            <a:r>
              <a:rPr lang="he-IL" dirty="0"/>
              <a:t> </a:t>
            </a:r>
            <a:r>
              <a:rPr lang="he-IL" dirty="0" smtClean="0"/>
              <a:t>בצבור.</a:t>
            </a:r>
          </a:p>
          <a:p>
            <a:pPr lvl="0">
              <a:lnSpc>
                <a:spcPct val="120000"/>
              </a:lnSpc>
            </a:pPr>
            <a:endParaRPr lang="he-IL" sz="300" dirty="0" smtClean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וליתי</a:t>
            </a:r>
            <a:r>
              <a:rPr lang="he-IL" dirty="0" smtClean="0"/>
              <a:t> </a:t>
            </a:r>
            <a:r>
              <a:rPr lang="he-IL" dirty="0" err="1"/>
              <a:t>ס''ת</a:t>
            </a:r>
            <a:r>
              <a:rPr lang="he-IL" dirty="0"/>
              <a:t> </a:t>
            </a:r>
            <a:r>
              <a:rPr lang="he-IL" dirty="0" err="1"/>
              <a:t>אחרינא</a:t>
            </a:r>
            <a:r>
              <a:rPr lang="he-IL" dirty="0"/>
              <a:t> </a:t>
            </a:r>
            <a:r>
              <a:rPr lang="he-IL" dirty="0" smtClean="0"/>
              <a:t>וליקרי!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הונא</a:t>
            </a:r>
            <a:r>
              <a:rPr lang="he-IL" dirty="0"/>
              <a:t> בר יהודה </a:t>
            </a:r>
            <a:r>
              <a:rPr lang="he-IL" dirty="0" smtClean="0"/>
              <a:t>אמר: </a:t>
            </a:r>
            <a:r>
              <a:rPr lang="he-IL" dirty="0"/>
              <a:t>משום פגמו של </a:t>
            </a:r>
            <a:r>
              <a:rPr lang="he-IL" dirty="0" smtClean="0"/>
              <a:t>ראשון.</a:t>
            </a:r>
          </a:p>
          <a:p>
            <a:pPr lvl="0">
              <a:lnSpc>
                <a:spcPct val="120000"/>
              </a:lnSpc>
            </a:pPr>
            <a:r>
              <a:rPr lang="he-IL" dirty="0" err="1" smtClean="0"/>
              <a:t>ר</a:t>
            </a:r>
            <a:r>
              <a:rPr lang="he-IL" dirty="0" err="1"/>
              <a:t>''ש</a:t>
            </a:r>
            <a:r>
              <a:rPr lang="he-IL" dirty="0"/>
              <a:t> בן לקיש </a:t>
            </a:r>
            <a:r>
              <a:rPr lang="he-IL" dirty="0" smtClean="0"/>
              <a:t>אמר: </a:t>
            </a:r>
            <a:r>
              <a:rPr lang="he-IL" dirty="0"/>
              <a:t>לפי שאין </a:t>
            </a:r>
            <a:r>
              <a:rPr lang="he-IL" dirty="0" err="1"/>
              <a:t>מברכין</a:t>
            </a:r>
            <a:r>
              <a:rPr lang="he-IL" dirty="0"/>
              <a:t> ברכה שאינה </a:t>
            </a:r>
            <a:r>
              <a:rPr lang="he-IL" dirty="0" smtClean="0"/>
              <a:t>צריכה.</a:t>
            </a:r>
          </a:p>
          <a:p>
            <a:pPr lvl="0">
              <a:lnSpc>
                <a:spcPct val="120000"/>
              </a:lnSpc>
            </a:pPr>
            <a:endParaRPr lang="he-IL" sz="12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ומי </a:t>
            </a:r>
            <a:r>
              <a:rPr lang="he-IL" dirty="0" err="1"/>
              <a:t>חיישינן</a:t>
            </a:r>
            <a:r>
              <a:rPr lang="he-IL" dirty="0"/>
              <a:t> </a:t>
            </a:r>
            <a:r>
              <a:rPr lang="he-IL" dirty="0" err="1" smtClean="0"/>
              <a:t>לפגמא</a:t>
            </a:r>
            <a:r>
              <a:rPr lang="he-IL" dirty="0" smtClean="0"/>
              <a:t>?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והאמר </a:t>
            </a:r>
            <a:r>
              <a:rPr lang="he-IL" dirty="0"/>
              <a:t>רבי יצחק </a:t>
            </a:r>
            <a:r>
              <a:rPr lang="he-IL" dirty="0" err="1" smtClean="0"/>
              <a:t>נפחא</a:t>
            </a:r>
            <a:r>
              <a:rPr lang="he-IL" dirty="0" smtClean="0"/>
              <a:t>: </a:t>
            </a:r>
          </a:p>
          <a:p>
            <a:pPr lvl="0">
              <a:lnSpc>
                <a:spcPct val="120000"/>
              </a:lnSpc>
            </a:pPr>
            <a:r>
              <a:rPr lang="he-IL" dirty="0" err="1" smtClean="0"/>
              <a:t>ר</a:t>
            </a:r>
            <a:r>
              <a:rPr lang="he-IL" dirty="0" err="1"/>
              <a:t>''ח</a:t>
            </a:r>
            <a:r>
              <a:rPr lang="he-IL" dirty="0"/>
              <a:t> טבת שחל להיות בשבת </a:t>
            </a:r>
            <a:r>
              <a:rPr lang="he-IL" dirty="0" smtClean="0"/>
              <a:t>- מביא </a:t>
            </a:r>
            <a:r>
              <a:rPr lang="he-IL" dirty="0"/>
              <a:t>שלש תורות </a:t>
            </a:r>
            <a:r>
              <a:rPr lang="he-IL" dirty="0" smtClean="0"/>
              <a:t>וקורא: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אחת </a:t>
            </a:r>
            <a:r>
              <a:rPr lang="he-IL" dirty="0"/>
              <a:t>מעניינו של </a:t>
            </a:r>
            <a:r>
              <a:rPr lang="he-IL" dirty="0" smtClean="0"/>
              <a:t>יום, </a:t>
            </a:r>
            <a:r>
              <a:rPr lang="he-IL" dirty="0"/>
              <a:t>ואחת של </a:t>
            </a:r>
            <a:r>
              <a:rPr lang="he-IL" dirty="0" err="1"/>
              <a:t>ר'</a:t>
            </a:r>
            <a:r>
              <a:rPr lang="he-IL" dirty="0" err="1" smtClean="0"/>
              <a:t>'ח</a:t>
            </a:r>
            <a:r>
              <a:rPr lang="he-IL" dirty="0" smtClean="0"/>
              <a:t>, </a:t>
            </a:r>
            <a:r>
              <a:rPr lang="he-IL" dirty="0"/>
              <a:t>ואחת בשל </a:t>
            </a:r>
            <a:r>
              <a:rPr lang="he-IL" dirty="0" smtClean="0"/>
              <a:t>חנוכה.</a:t>
            </a:r>
          </a:p>
          <a:p>
            <a:pPr lvl="0">
              <a:lnSpc>
                <a:spcPct val="120000"/>
              </a:lnSpc>
            </a:pPr>
            <a:endParaRPr lang="he-IL" sz="1200" dirty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תלתא</a:t>
            </a:r>
            <a:r>
              <a:rPr lang="he-IL" dirty="0" smtClean="0"/>
              <a:t> </a:t>
            </a:r>
            <a:r>
              <a:rPr lang="he-IL" dirty="0"/>
              <a:t>גברי </a:t>
            </a:r>
            <a:r>
              <a:rPr lang="he-IL" dirty="0" err="1"/>
              <a:t>בתלתא</a:t>
            </a:r>
            <a:r>
              <a:rPr lang="he-IL" dirty="0"/>
              <a:t> </a:t>
            </a:r>
            <a:r>
              <a:rPr lang="he-IL" dirty="0" err="1"/>
              <a:t>סיפרי</a:t>
            </a:r>
            <a:r>
              <a:rPr lang="he-IL" dirty="0"/>
              <a:t> </a:t>
            </a:r>
            <a:r>
              <a:rPr lang="he-IL" dirty="0" err="1"/>
              <a:t>ליכא</a:t>
            </a:r>
            <a:r>
              <a:rPr lang="he-IL" dirty="0"/>
              <a:t> </a:t>
            </a:r>
            <a:r>
              <a:rPr lang="he-IL" dirty="0" err="1" smtClean="0"/>
              <a:t>פגמא</a:t>
            </a:r>
            <a:r>
              <a:rPr lang="he-IL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חד </a:t>
            </a:r>
            <a:r>
              <a:rPr lang="he-IL" dirty="0"/>
              <a:t>גברא בתרי </a:t>
            </a:r>
            <a:r>
              <a:rPr lang="he-IL" dirty="0" err="1"/>
              <a:t>סיפרי</a:t>
            </a:r>
            <a:r>
              <a:rPr lang="he-IL" dirty="0"/>
              <a:t> איכא </a:t>
            </a:r>
            <a:r>
              <a:rPr lang="he-IL" dirty="0" err="1" smtClean="0"/>
              <a:t>פגמא</a:t>
            </a:r>
            <a:r>
              <a:rPr lang="he-IL" dirty="0" smtClean="0"/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09885" y="548680"/>
            <a:ext cx="3960440" cy="1584176"/>
          </a:xfrm>
          <a:prstGeom prst="wedgeRoundRectCallout">
            <a:avLst>
              <a:gd name="adj1" fmla="val 60703"/>
              <a:gd name="adj2" fmla="val 715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מ ע"ב: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''ג עומד ומקבל וקורא "אחרי מות" ו"אך בעשור",</a:t>
            </a:r>
          </a:p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וגולל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את התורה ומניחה בחיקו ואומר: יתר ממה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שקריתי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לפניכם כתוב כאן.</a:t>
            </a:r>
          </a:p>
          <a:p>
            <a:pPr lvl="0">
              <a:lnSpc>
                <a:spcPct val="120000"/>
              </a:lnSpc>
            </a:pPr>
            <a:r>
              <a:rPr lang="he-IL" sz="1500" dirty="0" smtClean="0">
                <a:solidFill>
                  <a:srgbClr val="F79646">
                    <a:lumMod val="50000"/>
                  </a:srgbClr>
                </a:solidFill>
              </a:rPr>
              <a:t>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ובעשור" שבחומש הפקודים קורא על פה.</a:t>
            </a:r>
          </a:p>
        </p:txBody>
      </p:sp>
    </p:spTree>
    <p:extLst>
      <p:ext uri="{BB962C8B-B14F-4D97-AF65-F5344CB8AC3E}">
        <p14:creationId xmlns:p14="http://schemas.microsoft.com/office/powerpoint/2010/main" val="15541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70664"/>
            <a:ext cx="7560840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 smtClean="0"/>
              <a:t>ומברך </a:t>
            </a:r>
            <a:r>
              <a:rPr lang="he-IL" dirty="0"/>
              <a:t>עליה שמנה ברכות </a:t>
            </a:r>
            <a:r>
              <a:rPr lang="he-IL" dirty="0" err="1"/>
              <a:t>כו</a:t>
            </a:r>
            <a:r>
              <a:rPr lang="he-IL" dirty="0"/>
              <a:t>': 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500" dirty="0" smtClean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</a:t>
            </a:r>
            <a:r>
              <a:rPr lang="he-IL" dirty="0" err="1" smtClean="0"/>
              <a:t>'ר</a:t>
            </a:r>
            <a:r>
              <a:rPr lang="he-IL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[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] על התורה כדרך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שמברכין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בבהכ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''נ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העבודה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ההודאה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מחילת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עון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   -  כתיקנן </a:t>
            </a: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המקדש בפני עצמו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ועל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הכהנים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בפני עצמן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ישראל בפני עצמן </a:t>
            </a:r>
            <a:endParaRPr lang="he-IL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ועל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ירושלים בפני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עצמה.</a:t>
            </a:r>
          </a:p>
          <a:p>
            <a:pPr lvl="0">
              <a:lnSpc>
                <a:spcPct val="120000"/>
              </a:lnSpc>
            </a:pPr>
            <a:endParaRPr lang="he-IL" sz="3600" dirty="0"/>
          </a:p>
          <a:p>
            <a:pPr lvl="0">
              <a:lnSpc>
                <a:spcPct val="120000"/>
              </a:lnSpc>
            </a:pPr>
            <a:r>
              <a:rPr lang="he-IL" dirty="0"/>
              <a:t>והשאר תפלה: </a:t>
            </a:r>
          </a:p>
          <a:p>
            <a:pPr lvl="0"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</a:t>
            </a:r>
            <a:r>
              <a:rPr lang="he-IL" dirty="0" err="1" smtClean="0"/>
              <a:t>'ר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השאר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תפלה תחנה רנה ובקשה שעמך ישראל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צריכין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ליוושע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וחותם בשומע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תפלה.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מכאן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ואילך כל אחד ואחד מביא ספר תורה מתוך ביתו וקורא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בו,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וכל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כך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למה?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כדי 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להראות חזותו </a:t>
            </a:r>
            <a:r>
              <a:rPr lang="he-IL" dirty="0" smtClean="0">
                <a:solidFill>
                  <a:srgbClr val="F79646">
                    <a:lumMod val="50000"/>
                  </a:srgbClr>
                </a:solidFill>
              </a:rPr>
              <a:t>לרבים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611560" y="908720"/>
            <a:ext cx="2578645" cy="3384376"/>
          </a:xfrm>
          <a:prstGeom prst="wedgeRoundRectCallout">
            <a:avLst>
              <a:gd name="adj1" fmla="val 54693"/>
              <a:gd name="adj2" fmla="val 7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משנה מ ע"ב:</a:t>
            </a:r>
            <a:endParaRPr lang="he-IL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ומברך עליה שמנה ברכות: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על התורה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העבודה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ההודייה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מחילת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העון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המקדש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ישראל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הכהנים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ועל ירושלים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והשאר תפלה.</a:t>
            </a:r>
          </a:p>
        </p:txBody>
      </p:sp>
    </p:spTree>
    <p:extLst>
      <p:ext uri="{BB962C8B-B14F-4D97-AF65-F5344CB8AC3E}">
        <p14:creationId xmlns:p14="http://schemas.microsoft.com/office/powerpoint/2010/main" val="37066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95652"/>
            <a:ext cx="8208912" cy="68880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sz="1600" b="1" dirty="0" smtClean="0"/>
              <a:t>משנה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פרשת המלך כיצד?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מוצאי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יו''ט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הראשון של חג בשמיני במוצאי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שביעית, </a:t>
            </a:r>
          </a:p>
          <a:p>
            <a:pPr lvl="0">
              <a:lnSpc>
                <a:spcPct val="120000"/>
              </a:lnSpc>
            </a:pP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לו בימה של עץ בעזרה והוא יושב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עליה,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שנאמר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"מקץ שבע שנים במועד" וגו'.</a:t>
            </a:r>
          </a:p>
          <a:p>
            <a:pPr lvl="0">
              <a:lnSpc>
                <a:spcPct val="120000"/>
              </a:lnSpc>
            </a:pPr>
            <a:endParaRPr lang="he-IL" sz="600" dirty="0" smtClean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חזן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הכנסת נוטל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ס''ת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ונותנה לראש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הכנסת,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וראש הכנסת נותנה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לסגן,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והסגן נותנה לכהן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גדול,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''ג נותנה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למלך,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והמלך עומד ומקבל וקורא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יושב.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אגריפס המלך עמד וקבל וקרא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עומד,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ושבחוהו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חכמים.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וכשהגיע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ל"לא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תוכל לתת עליך איש </a:t>
            </a:r>
            <a:r>
              <a:rPr lang="he-IL" sz="1600" dirty="0" err="1" smtClean="0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"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זלגו עיניו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דמעות.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לו: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תתירא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אגריפס,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אחינו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אתה,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אחינו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אתה. 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וקורא מתחילת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אלה הדברים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עד </a:t>
            </a: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שמע,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ושמע,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והיה אם שמוע,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עשר תעשר,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כי תכלה לעשר, </a:t>
            </a:r>
          </a:p>
          <a:p>
            <a:pPr lvl="0">
              <a:lnSpc>
                <a:spcPct val="120000"/>
              </a:lnSpc>
            </a:pPr>
            <a:r>
              <a:rPr lang="he-IL" sz="1600" dirty="0" smtClean="0">
                <a:solidFill>
                  <a:srgbClr val="F79646">
                    <a:lumMod val="50000"/>
                  </a:srgbClr>
                </a:solidFill>
              </a:rPr>
              <a:t>ופרשת המלך,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וברכות וקללות עד שגומר כל הפרשה. 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ברכות שכהן גדול מברך אותן המלך מברך אותן, אלא שנותן של רגלים תחת מחילת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העון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179714" y="3284984"/>
            <a:ext cx="2146597" cy="2736304"/>
          </a:xfrm>
          <a:prstGeom prst="wedgeRoundRectCallout">
            <a:avLst>
              <a:gd name="adj1" fmla="val 59764"/>
              <a:gd name="adj2" fmla="val 6360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 מ ע"ב:</a:t>
            </a:r>
            <a:endParaRPr lang="he-IL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ומברך עליה שמנה ברכות: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על התורה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העבודה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ההודייה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</a:t>
            </a:r>
            <a:r>
              <a:rPr lang="he-IL" sz="1300" b="1" dirty="0">
                <a:solidFill>
                  <a:srgbClr val="F79646">
                    <a:lumMod val="50000"/>
                  </a:srgbClr>
                </a:solidFill>
              </a:rPr>
              <a:t>ועל מחילת </a:t>
            </a:r>
            <a:r>
              <a:rPr lang="he-IL" sz="1300" b="1" dirty="0" err="1">
                <a:solidFill>
                  <a:srgbClr val="F79646">
                    <a:lumMod val="50000"/>
                  </a:srgbClr>
                </a:solidFill>
              </a:rPr>
              <a:t>העון</a:t>
            </a:r>
            <a:r>
              <a:rPr lang="he-IL" sz="1300" b="1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המקדש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ישראל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הכהנים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ועל ירושלים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  והשאר תפלה.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539552" y="692696"/>
            <a:ext cx="3384376" cy="1440160"/>
          </a:xfrm>
          <a:prstGeom prst="wedgeRoundRectCallout">
            <a:avLst>
              <a:gd name="adj1" fmla="val 57900"/>
              <a:gd name="adj2" fmla="val 667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דברים לא/י-יא:</a:t>
            </a: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2060"/>
                </a:solidFill>
              </a:rPr>
              <a:t>ויצו משה אותם </a:t>
            </a:r>
            <a:r>
              <a:rPr lang="he-IL" sz="1300" dirty="0" err="1">
                <a:solidFill>
                  <a:srgbClr val="002060"/>
                </a:solidFill>
              </a:rPr>
              <a:t>לאמר</a:t>
            </a:r>
            <a:r>
              <a:rPr lang="he-IL" sz="1300" dirty="0">
                <a:solidFill>
                  <a:srgbClr val="002060"/>
                </a:solidFill>
              </a:rPr>
              <a:t> מקץ שבע שנים במעד שנת השמטה בחג </a:t>
            </a:r>
            <a:r>
              <a:rPr lang="he-IL" sz="1300" dirty="0" smtClean="0">
                <a:solidFill>
                  <a:srgbClr val="002060"/>
                </a:solidFill>
              </a:rPr>
              <a:t>הסכות. </a:t>
            </a:r>
            <a:r>
              <a:rPr lang="he-IL" sz="1300" dirty="0">
                <a:solidFill>
                  <a:srgbClr val="002060"/>
                </a:solidFill>
              </a:rPr>
              <a:t>בבוא כל ישראל לראות את פני יהוה </a:t>
            </a:r>
            <a:r>
              <a:rPr lang="he-IL" sz="1300" dirty="0" err="1">
                <a:solidFill>
                  <a:srgbClr val="002060"/>
                </a:solidFill>
              </a:rPr>
              <a:t>אלהיך</a:t>
            </a:r>
            <a:r>
              <a:rPr lang="he-IL" sz="1300" dirty="0">
                <a:solidFill>
                  <a:srgbClr val="002060"/>
                </a:solidFill>
              </a:rPr>
              <a:t> במקום אשר יבחר תקרא את התורה הזאת נגד כל ישראל </a:t>
            </a:r>
            <a:r>
              <a:rPr lang="he-IL" sz="1300" dirty="0" smtClean="0">
                <a:solidFill>
                  <a:srgbClr val="002060"/>
                </a:solidFill>
              </a:rPr>
              <a:t>באזניהם.</a:t>
            </a:r>
          </a:p>
        </p:txBody>
      </p:sp>
    </p:spTree>
    <p:extLst>
      <p:ext uri="{BB962C8B-B14F-4D97-AF65-F5344CB8AC3E}">
        <p14:creationId xmlns:p14="http://schemas.microsoft.com/office/powerpoint/2010/main" val="41410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32267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57108"/>
            <a:ext cx="6912768" cy="666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sz="1700" b="1" dirty="0" smtClean="0"/>
              <a:t>גמרא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בשמיני </a:t>
            </a:r>
            <a:r>
              <a:rPr lang="he-IL" sz="1700" dirty="0" err="1"/>
              <a:t>סלקא</a:t>
            </a:r>
            <a:r>
              <a:rPr lang="he-IL" sz="1700" dirty="0"/>
              <a:t> </a:t>
            </a:r>
            <a:r>
              <a:rPr lang="he-IL" sz="1700" dirty="0" smtClean="0"/>
              <a:t>דעתך?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אימא בשמינית. </a:t>
            </a:r>
          </a:p>
          <a:p>
            <a:pPr lvl="0">
              <a:lnSpc>
                <a:spcPct val="120000"/>
              </a:lnSpc>
            </a:pPr>
            <a:endParaRPr lang="he-IL" sz="1600" dirty="0"/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וכל </a:t>
            </a:r>
            <a:r>
              <a:rPr lang="he-IL" sz="1700" dirty="0"/>
              <a:t>הני למה </a:t>
            </a:r>
            <a:r>
              <a:rPr lang="he-IL" sz="1700" dirty="0" smtClean="0"/>
              <a:t>לי? </a:t>
            </a:r>
          </a:p>
          <a:p>
            <a:pPr lvl="0">
              <a:lnSpc>
                <a:spcPct val="120000"/>
              </a:lnSpc>
            </a:pPr>
            <a:endParaRPr lang="he-IL" sz="1100" dirty="0" smtClean="0"/>
          </a:p>
          <a:p>
            <a:pPr lvl="0">
              <a:lnSpc>
                <a:spcPct val="120000"/>
              </a:lnSpc>
            </a:pPr>
            <a:r>
              <a:rPr lang="he-IL" sz="1700" dirty="0" err="1" smtClean="0"/>
              <a:t>צריכי</a:t>
            </a:r>
            <a:r>
              <a:rPr lang="he-IL" sz="1700" dirty="0" smtClean="0"/>
              <a:t>,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דאי </a:t>
            </a:r>
            <a:r>
              <a:rPr lang="he-IL" sz="1700" dirty="0"/>
              <a:t>כתב רחמנא </a:t>
            </a:r>
            <a:r>
              <a:rPr lang="he-IL" sz="1700" dirty="0">
                <a:solidFill>
                  <a:srgbClr val="FF0000"/>
                </a:solidFill>
              </a:rPr>
              <a:t>מקץ</a:t>
            </a:r>
            <a:r>
              <a:rPr lang="he-IL" sz="1700" dirty="0"/>
              <a:t> -</a:t>
            </a:r>
            <a:r>
              <a:rPr lang="he-IL" sz="1700" dirty="0" smtClean="0"/>
              <a:t> </a:t>
            </a:r>
          </a:p>
          <a:p>
            <a:pPr lvl="0">
              <a:lnSpc>
                <a:spcPct val="120000"/>
              </a:lnSpc>
            </a:pPr>
            <a:r>
              <a:rPr lang="he-IL" sz="1700" dirty="0" err="1" smtClean="0"/>
              <a:t>הוה</a:t>
            </a:r>
            <a:r>
              <a:rPr lang="he-IL" sz="1700" dirty="0" smtClean="0"/>
              <a:t> </a:t>
            </a:r>
            <a:r>
              <a:rPr lang="he-IL" sz="1700" dirty="0" err="1"/>
              <a:t>אמינא</a:t>
            </a:r>
            <a:r>
              <a:rPr lang="he-IL" sz="1700" dirty="0"/>
              <a:t> נימנו </a:t>
            </a:r>
            <a:r>
              <a:rPr lang="he-IL" sz="1700" dirty="0" err="1"/>
              <a:t>מהשתא</a:t>
            </a:r>
            <a:r>
              <a:rPr lang="he-IL" sz="1700" dirty="0"/>
              <a:t> </a:t>
            </a:r>
            <a:r>
              <a:rPr lang="he-IL" sz="1700" dirty="0" err="1"/>
              <a:t>ואע</a:t>
            </a:r>
            <a:r>
              <a:rPr lang="he-IL" sz="1700" dirty="0"/>
              <a:t>''ג דלא מתרמי </a:t>
            </a:r>
            <a:r>
              <a:rPr lang="he-IL" sz="1700" dirty="0" smtClean="0"/>
              <a:t>בשמיטה,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כתב </a:t>
            </a:r>
            <a:r>
              <a:rPr lang="he-IL" sz="1700" dirty="0"/>
              <a:t>רחמנא </a:t>
            </a:r>
            <a:r>
              <a:rPr lang="he-IL" sz="1700" dirty="0" smtClean="0"/>
              <a:t>שמיטה.</a:t>
            </a:r>
          </a:p>
          <a:p>
            <a:pPr lvl="0">
              <a:lnSpc>
                <a:spcPct val="120000"/>
              </a:lnSpc>
            </a:pPr>
            <a:endParaRPr lang="he-IL" sz="1300" dirty="0" smtClean="0"/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ואי </a:t>
            </a:r>
            <a:r>
              <a:rPr lang="he-IL" sz="1700" dirty="0"/>
              <a:t>כתב רחמנא </a:t>
            </a:r>
            <a:r>
              <a:rPr lang="he-IL" sz="1700" dirty="0">
                <a:solidFill>
                  <a:srgbClr val="FF0000"/>
                </a:solidFill>
              </a:rPr>
              <a:t>שמיטה</a:t>
            </a:r>
            <a:r>
              <a:rPr lang="he-IL" sz="1700" dirty="0"/>
              <a:t> -</a:t>
            </a:r>
            <a:r>
              <a:rPr lang="he-IL" sz="1700" dirty="0" smtClean="0"/>
              <a:t> </a:t>
            </a:r>
          </a:p>
          <a:p>
            <a:pPr lvl="0">
              <a:lnSpc>
                <a:spcPct val="120000"/>
              </a:lnSpc>
            </a:pPr>
            <a:r>
              <a:rPr lang="he-IL" sz="1700" dirty="0" err="1" smtClean="0"/>
              <a:t>ה</a:t>
            </a:r>
            <a:r>
              <a:rPr lang="he-IL" sz="1700" dirty="0" err="1"/>
              <a:t>''א</a:t>
            </a:r>
            <a:r>
              <a:rPr lang="he-IL" sz="1700" dirty="0"/>
              <a:t> בסוף </a:t>
            </a:r>
            <a:r>
              <a:rPr lang="he-IL" sz="1700" dirty="0" smtClean="0"/>
              <a:t>שמיטה,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כתב </a:t>
            </a:r>
            <a:r>
              <a:rPr lang="he-IL" sz="1700" dirty="0"/>
              <a:t>רחמנא </a:t>
            </a:r>
            <a:r>
              <a:rPr lang="he-IL" sz="1700" dirty="0" smtClean="0"/>
              <a:t>במועד. </a:t>
            </a:r>
          </a:p>
          <a:p>
            <a:pPr lvl="0">
              <a:lnSpc>
                <a:spcPct val="120000"/>
              </a:lnSpc>
            </a:pPr>
            <a:endParaRPr lang="he-IL" sz="1300" dirty="0"/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ואי </a:t>
            </a:r>
            <a:r>
              <a:rPr lang="he-IL" sz="1700" dirty="0"/>
              <a:t>כתב </a:t>
            </a:r>
            <a:r>
              <a:rPr lang="he-IL" sz="1700" dirty="0">
                <a:solidFill>
                  <a:srgbClr val="FF0000"/>
                </a:solidFill>
              </a:rPr>
              <a:t>במועד</a:t>
            </a:r>
            <a:r>
              <a:rPr lang="he-IL" sz="1700" dirty="0"/>
              <a:t> -</a:t>
            </a:r>
            <a:endParaRPr lang="he-IL" sz="1700" dirty="0" smtClean="0"/>
          </a:p>
          <a:p>
            <a:pPr lvl="0">
              <a:lnSpc>
                <a:spcPct val="120000"/>
              </a:lnSpc>
            </a:pPr>
            <a:r>
              <a:rPr lang="he-IL" sz="1700" dirty="0" err="1" smtClean="0"/>
              <a:t>ה</a:t>
            </a:r>
            <a:r>
              <a:rPr lang="he-IL" sz="1700" dirty="0" err="1"/>
              <a:t>''א</a:t>
            </a:r>
            <a:r>
              <a:rPr lang="he-IL" sz="1700" dirty="0"/>
              <a:t> מריש </a:t>
            </a:r>
            <a:r>
              <a:rPr lang="he-IL" sz="1700" dirty="0" smtClean="0"/>
              <a:t>שתא, 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כתב </a:t>
            </a:r>
            <a:r>
              <a:rPr lang="he-IL" sz="1700" dirty="0"/>
              <a:t>רחמנא בחג </a:t>
            </a:r>
            <a:r>
              <a:rPr lang="he-IL" sz="1700" dirty="0" smtClean="0"/>
              <a:t>הסוכות. </a:t>
            </a:r>
          </a:p>
          <a:p>
            <a:pPr lvl="0">
              <a:lnSpc>
                <a:spcPct val="120000"/>
              </a:lnSpc>
            </a:pPr>
            <a:endParaRPr lang="he-IL" sz="1300" dirty="0"/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ואי </a:t>
            </a:r>
            <a:r>
              <a:rPr lang="he-IL" sz="1700" dirty="0"/>
              <a:t>כתב רחמנא </a:t>
            </a:r>
            <a:r>
              <a:rPr lang="he-IL" sz="1700" dirty="0">
                <a:solidFill>
                  <a:srgbClr val="FF0000"/>
                </a:solidFill>
              </a:rPr>
              <a:t>בחג הסוכות </a:t>
            </a:r>
            <a:r>
              <a:rPr lang="he-IL" sz="1700" dirty="0"/>
              <a:t>-</a:t>
            </a:r>
            <a:endParaRPr lang="he-IL" sz="1700" dirty="0" smtClean="0"/>
          </a:p>
          <a:p>
            <a:pPr lvl="0">
              <a:lnSpc>
                <a:spcPct val="120000"/>
              </a:lnSpc>
            </a:pPr>
            <a:r>
              <a:rPr lang="he-IL" sz="1700" dirty="0" err="1" smtClean="0"/>
              <a:t>הוה</a:t>
            </a:r>
            <a:r>
              <a:rPr lang="he-IL" sz="1700" dirty="0" smtClean="0"/>
              <a:t> </a:t>
            </a:r>
            <a:r>
              <a:rPr lang="he-IL" sz="1700" dirty="0" err="1"/>
              <a:t>אמינא</a:t>
            </a:r>
            <a:r>
              <a:rPr lang="he-IL" sz="1700" dirty="0"/>
              <a:t> אפי' </a:t>
            </a:r>
            <a:r>
              <a:rPr lang="he-IL" sz="1700" dirty="0" err="1"/>
              <a:t>יו''ט</a:t>
            </a:r>
            <a:r>
              <a:rPr lang="he-IL" sz="1700" dirty="0"/>
              <a:t> </a:t>
            </a:r>
            <a:r>
              <a:rPr lang="he-IL" sz="1700" dirty="0" smtClean="0"/>
              <a:t>אחרון,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/>
              <a:t>כתב </a:t>
            </a:r>
            <a:r>
              <a:rPr lang="he-IL" sz="1700" dirty="0"/>
              <a:t>רחמנא </a:t>
            </a:r>
            <a:r>
              <a:rPr lang="he-IL" sz="1700" dirty="0">
                <a:solidFill>
                  <a:srgbClr val="FF0000"/>
                </a:solidFill>
              </a:rPr>
              <a:t>בבוא כל </a:t>
            </a:r>
            <a:r>
              <a:rPr lang="he-IL" sz="1700" dirty="0" smtClean="0">
                <a:solidFill>
                  <a:srgbClr val="FF0000"/>
                </a:solidFill>
              </a:rPr>
              <a:t>ישראל </a:t>
            </a:r>
            <a:r>
              <a:rPr lang="he-IL" sz="1700" dirty="0" smtClean="0"/>
              <a:t>מאתחלתא </a:t>
            </a:r>
            <a:r>
              <a:rPr lang="he-IL" sz="1700" dirty="0" err="1" smtClean="0"/>
              <a:t>דמועד</a:t>
            </a:r>
            <a:r>
              <a:rPr lang="he-IL" sz="1700" dirty="0" smtClean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8424" y="64539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323528" y="3717032"/>
            <a:ext cx="4176464" cy="1512168"/>
          </a:xfrm>
          <a:prstGeom prst="wedgeRoundRectCallout">
            <a:avLst>
              <a:gd name="adj1" fmla="val 57900"/>
              <a:gd name="adj2" fmla="val 667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דברים לא/י-יא:</a:t>
            </a: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2060"/>
                </a:solidFill>
              </a:rPr>
              <a:t>ויצו משה אותם </a:t>
            </a:r>
            <a:r>
              <a:rPr lang="he-IL" sz="1300" dirty="0" err="1">
                <a:solidFill>
                  <a:srgbClr val="002060"/>
                </a:solidFill>
              </a:rPr>
              <a:t>לאמר</a:t>
            </a:r>
            <a:r>
              <a:rPr lang="he-IL" sz="1300" dirty="0">
                <a:solidFill>
                  <a:srgbClr val="002060"/>
                </a:solidFill>
              </a:rPr>
              <a:t> </a:t>
            </a:r>
            <a:r>
              <a:rPr lang="he-IL" sz="1300" dirty="0">
                <a:solidFill>
                  <a:srgbClr val="FF0000"/>
                </a:solidFill>
              </a:rPr>
              <a:t>מקץ</a:t>
            </a:r>
            <a:r>
              <a:rPr lang="he-IL" sz="1300" dirty="0">
                <a:solidFill>
                  <a:srgbClr val="002060"/>
                </a:solidFill>
              </a:rPr>
              <a:t> שבע שנים </a:t>
            </a:r>
            <a:r>
              <a:rPr lang="he-IL" sz="1300" dirty="0">
                <a:solidFill>
                  <a:srgbClr val="FF0000"/>
                </a:solidFill>
              </a:rPr>
              <a:t>במעד</a:t>
            </a:r>
            <a:r>
              <a:rPr lang="he-IL" sz="1300" dirty="0">
                <a:solidFill>
                  <a:srgbClr val="002060"/>
                </a:solidFill>
              </a:rPr>
              <a:t> שנת </a:t>
            </a:r>
            <a:r>
              <a:rPr lang="he-IL" sz="1300" dirty="0">
                <a:solidFill>
                  <a:srgbClr val="FF0000"/>
                </a:solidFill>
              </a:rPr>
              <a:t>השמטה</a:t>
            </a:r>
            <a:r>
              <a:rPr lang="he-IL" sz="1300" dirty="0">
                <a:solidFill>
                  <a:srgbClr val="002060"/>
                </a:solidFill>
              </a:rPr>
              <a:t> </a:t>
            </a:r>
            <a:r>
              <a:rPr lang="he-IL" sz="1300" dirty="0">
                <a:solidFill>
                  <a:srgbClr val="FF0000"/>
                </a:solidFill>
              </a:rPr>
              <a:t>בחג </a:t>
            </a:r>
            <a:r>
              <a:rPr lang="he-IL" sz="1300" dirty="0" smtClean="0">
                <a:solidFill>
                  <a:srgbClr val="FF0000"/>
                </a:solidFill>
              </a:rPr>
              <a:t>הסכות</a:t>
            </a:r>
            <a:r>
              <a:rPr lang="he-IL" sz="1300" dirty="0" smtClean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rgbClr val="FF0000"/>
                </a:solidFill>
              </a:rPr>
              <a:t>בבוא </a:t>
            </a:r>
            <a:r>
              <a:rPr lang="he-IL" sz="1300" dirty="0">
                <a:solidFill>
                  <a:srgbClr val="FF0000"/>
                </a:solidFill>
              </a:rPr>
              <a:t>כל ישראל </a:t>
            </a:r>
            <a:r>
              <a:rPr lang="he-IL" sz="1300" dirty="0">
                <a:solidFill>
                  <a:srgbClr val="002060"/>
                </a:solidFill>
              </a:rPr>
              <a:t>לראות את פני יהוה </a:t>
            </a:r>
            <a:r>
              <a:rPr lang="he-IL" sz="1300" dirty="0" err="1">
                <a:solidFill>
                  <a:srgbClr val="002060"/>
                </a:solidFill>
              </a:rPr>
              <a:t>אלהיך</a:t>
            </a:r>
            <a:r>
              <a:rPr lang="he-IL" sz="1300" dirty="0">
                <a:solidFill>
                  <a:srgbClr val="002060"/>
                </a:solidFill>
              </a:rPr>
              <a:t> במקום אשר יבחר תקרא את התורה הזאת נגד כל ישראל </a:t>
            </a:r>
            <a:r>
              <a:rPr lang="he-IL" sz="1300" dirty="0" smtClean="0">
                <a:solidFill>
                  <a:srgbClr val="002060"/>
                </a:solidFill>
              </a:rPr>
              <a:t>באזניהם.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755576" y="692696"/>
            <a:ext cx="3960440" cy="1368152"/>
          </a:xfrm>
          <a:prstGeom prst="wedgeRoundRectCallout">
            <a:avLst>
              <a:gd name="adj1" fmla="val 62711"/>
              <a:gd name="adj2" fmla="val -3204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משנה:</a:t>
            </a:r>
            <a:endParaRPr lang="he-IL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פרשת המלך כיצד? </a:t>
            </a:r>
          </a:p>
          <a:p>
            <a:pPr lvl="0">
              <a:lnSpc>
                <a:spcPct val="120000"/>
              </a:lnSpc>
            </a:pP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מוצאי </a:t>
            </a:r>
            <a:r>
              <a:rPr lang="he-IL" sz="1400" b="1" dirty="0" err="1">
                <a:solidFill>
                  <a:srgbClr val="F79646">
                    <a:lumMod val="50000"/>
                  </a:srgbClr>
                </a:solidFill>
              </a:rPr>
              <a:t>יו''ט</a:t>
            </a:r>
            <a:r>
              <a:rPr lang="he-IL" sz="1400" b="1" dirty="0">
                <a:solidFill>
                  <a:srgbClr val="F79646">
                    <a:lumMod val="50000"/>
                  </a:srgbClr>
                </a:solidFill>
              </a:rPr>
              <a:t> הראשון של חג בשמיני במוצאי שביעית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עושין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לו בימה של עץ בעזרה והוא יושב עליה,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שנאמר "מקץ שבע שנים במועד" וגו'.</a:t>
            </a:r>
          </a:p>
        </p:txBody>
      </p:sp>
    </p:spTree>
    <p:extLst>
      <p:ext uri="{BB962C8B-B14F-4D97-AF65-F5344CB8AC3E}">
        <p14:creationId xmlns:p14="http://schemas.microsoft.com/office/powerpoint/2010/main" val="38931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4868" y="35332"/>
            <a:ext cx="17865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044" y="332656"/>
            <a:ext cx="8712968" cy="629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dirty="0"/>
              <a:t>וחזן הכנסת נוטל </a:t>
            </a:r>
            <a:r>
              <a:rPr lang="he-IL" dirty="0" err="1"/>
              <a:t>ס''ת</a:t>
            </a:r>
            <a:r>
              <a:rPr lang="he-IL" dirty="0"/>
              <a:t> ונותנו לראש הכנסת: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שמעת </a:t>
            </a:r>
            <a:r>
              <a:rPr lang="he-IL" dirty="0"/>
              <a:t>מינה </a:t>
            </a:r>
            <a:r>
              <a:rPr lang="he-IL" dirty="0" err="1"/>
              <a:t>חולקין</a:t>
            </a:r>
            <a:r>
              <a:rPr lang="he-IL" dirty="0"/>
              <a:t> כבוד לתלמיד במקום </a:t>
            </a:r>
            <a:r>
              <a:rPr lang="he-IL" dirty="0" smtClean="0"/>
              <a:t>הרב! </a:t>
            </a:r>
          </a:p>
          <a:p>
            <a:pPr lvl="0">
              <a:lnSpc>
                <a:spcPct val="120000"/>
              </a:lnSpc>
            </a:pPr>
            <a:endParaRPr lang="he-IL" sz="600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 smtClean="0"/>
              <a:t>אביי</a:t>
            </a:r>
            <a:r>
              <a:rPr lang="he-IL" dirty="0" smtClean="0"/>
              <a:t>: כולה </a:t>
            </a:r>
            <a:r>
              <a:rPr lang="he-IL" dirty="0"/>
              <a:t>משום כבודו </a:t>
            </a:r>
            <a:r>
              <a:rPr lang="he-IL" dirty="0" err="1" smtClean="0"/>
              <a:t>דמלך</a:t>
            </a:r>
            <a:r>
              <a:rPr lang="he-IL" dirty="0"/>
              <a:t>.</a:t>
            </a:r>
            <a:endParaRPr lang="he-IL" dirty="0" smtClean="0"/>
          </a:p>
          <a:p>
            <a:pPr lvl="0">
              <a:lnSpc>
                <a:spcPct val="120000"/>
              </a:lnSpc>
            </a:pPr>
            <a:endParaRPr lang="he-IL" sz="2000" dirty="0" smtClean="0"/>
          </a:p>
          <a:p>
            <a:pPr lvl="0">
              <a:lnSpc>
                <a:spcPct val="120000"/>
              </a:lnSpc>
            </a:pPr>
            <a:endParaRPr lang="he-IL" sz="20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והמלך </a:t>
            </a:r>
            <a:r>
              <a:rPr lang="he-IL" dirty="0"/>
              <a:t>עומד ומקבל וקורא יושב אגריפס המלך עמד וקיבל וקרא עומד: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עומד - מכלל </a:t>
            </a:r>
            <a:r>
              <a:rPr lang="he-IL" dirty="0" err="1" smtClean="0"/>
              <a:t>דיושב</a:t>
            </a:r>
            <a:r>
              <a:rPr lang="he-IL" dirty="0" smtClean="0"/>
              <a:t>?!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והאמר מר: </a:t>
            </a:r>
            <a:r>
              <a:rPr lang="he-IL" dirty="0"/>
              <a:t>אין ישיבה בעזרה אלא למלכי בית דוד </a:t>
            </a:r>
            <a:r>
              <a:rPr lang="he-IL" dirty="0" smtClean="0"/>
              <a:t>בלבד, 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שנא': "</a:t>
            </a:r>
            <a:r>
              <a:rPr lang="he-IL" dirty="0" smtClean="0">
                <a:solidFill>
                  <a:srgbClr val="002060"/>
                </a:solidFill>
              </a:rPr>
              <a:t>ויבא </a:t>
            </a:r>
            <a:r>
              <a:rPr lang="he-IL" dirty="0">
                <a:solidFill>
                  <a:srgbClr val="002060"/>
                </a:solidFill>
              </a:rPr>
              <a:t>המלך דוד וישב לפני ה' </a:t>
            </a:r>
            <a:r>
              <a:rPr lang="he-IL" dirty="0" smtClean="0">
                <a:solidFill>
                  <a:srgbClr val="002060"/>
                </a:solidFill>
              </a:rPr>
              <a:t>ויאמר</a:t>
            </a:r>
            <a:r>
              <a:rPr lang="he-IL" dirty="0" smtClean="0"/>
              <a:t>" </a:t>
            </a:r>
            <a:r>
              <a:rPr lang="he-IL" dirty="0"/>
              <a:t>וגו</a:t>
            </a:r>
            <a:r>
              <a:rPr lang="he-IL" dirty="0" smtClean="0"/>
              <a:t>'!</a:t>
            </a:r>
          </a:p>
          <a:p>
            <a:pPr lvl="0">
              <a:lnSpc>
                <a:spcPct val="120000"/>
              </a:lnSpc>
            </a:pPr>
            <a:endParaRPr lang="he-IL" sz="600" dirty="0" smtClean="0"/>
          </a:p>
          <a:p>
            <a:pPr lvl="0">
              <a:lnSpc>
                <a:spcPct val="120000"/>
              </a:lnSpc>
            </a:pPr>
            <a:r>
              <a:rPr lang="he-IL" dirty="0" err="1" smtClean="0"/>
              <a:t>כדאמר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err="1" smtClean="0"/>
              <a:t>חסדא</a:t>
            </a:r>
            <a:r>
              <a:rPr lang="he-IL" dirty="0" smtClean="0"/>
              <a:t>: </a:t>
            </a:r>
            <a:r>
              <a:rPr lang="he-IL" dirty="0"/>
              <a:t>בעזרת </a:t>
            </a:r>
            <a:r>
              <a:rPr lang="he-IL" dirty="0" smtClean="0"/>
              <a:t>נשים, </a:t>
            </a:r>
            <a:r>
              <a:rPr lang="he-IL" dirty="0"/>
              <a:t>הכא </a:t>
            </a:r>
            <a:r>
              <a:rPr lang="he-IL" dirty="0" err="1" smtClean="0"/>
              <a:t>נמי</a:t>
            </a:r>
            <a:r>
              <a:rPr lang="he-IL" dirty="0" smtClean="0"/>
              <a:t>: </a:t>
            </a:r>
            <a:r>
              <a:rPr lang="he-IL" dirty="0"/>
              <a:t>בעזרת </a:t>
            </a:r>
            <a:r>
              <a:rPr lang="he-IL" dirty="0" smtClean="0"/>
              <a:t>נשים.</a:t>
            </a:r>
          </a:p>
          <a:p>
            <a:pPr lvl="0">
              <a:lnSpc>
                <a:spcPct val="120000"/>
              </a:lnSpc>
            </a:pPr>
            <a:endParaRPr lang="he-IL" sz="2000" dirty="0" smtClean="0"/>
          </a:p>
          <a:p>
            <a:pPr lvl="0">
              <a:lnSpc>
                <a:spcPct val="120000"/>
              </a:lnSpc>
            </a:pPr>
            <a:endParaRPr lang="he-IL" sz="2000" dirty="0"/>
          </a:p>
          <a:p>
            <a:pPr lvl="0">
              <a:lnSpc>
                <a:spcPct val="120000"/>
              </a:lnSpc>
            </a:pPr>
            <a:r>
              <a:rPr lang="he-IL" dirty="0" smtClean="0"/>
              <a:t>ושבחוהו </a:t>
            </a:r>
            <a:r>
              <a:rPr lang="he-IL" dirty="0"/>
              <a:t>חכמים: </a:t>
            </a:r>
            <a:endParaRPr lang="he-IL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שבחוהו - מכלל </a:t>
            </a:r>
            <a:r>
              <a:rPr lang="he-IL" dirty="0" err="1"/>
              <a:t>דשפיר</a:t>
            </a:r>
            <a:r>
              <a:rPr lang="he-IL" dirty="0"/>
              <a:t> </a:t>
            </a:r>
            <a:r>
              <a:rPr lang="he-IL" dirty="0" smtClean="0"/>
              <a:t>עבד?!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האמר </a:t>
            </a:r>
            <a:r>
              <a:rPr lang="he-IL" dirty="0"/>
              <a:t>רב </a:t>
            </a:r>
            <a:r>
              <a:rPr lang="he-IL" dirty="0" smtClean="0"/>
              <a:t>אשי: </a:t>
            </a:r>
            <a:r>
              <a:rPr lang="he-IL" dirty="0"/>
              <a:t>אפי' </a:t>
            </a:r>
            <a:r>
              <a:rPr lang="he-IL" dirty="0" err="1"/>
              <a:t>למ</a:t>
            </a:r>
            <a:r>
              <a:rPr lang="he-IL" dirty="0"/>
              <a:t>''ד נשיא שמחל על כבודו </a:t>
            </a:r>
            <a:r>
              <a:rPr lang="he-IL" dirty="0" err="1"/>
              <a:t>כבודו</a:t>
            </a:r>
            <a:r>
              <a:rPr lang="he-IL" dirty="0"/>
              <a:t> </a:t>
            </a:r>
            <a:r>
              <a:rPr lang="he-IL" dirty="0" smtClean="0"/>
              <a:t>מחול, </a:t>
            </a:r>
            <a:r>
              <a:rPr lang="he-IL" dirty="0"/>
              <a:t>מלך שמחל על כבודו אין כבודו </a:t>
            </a:r>
            <a:r>
              <a:rPr lang="he-IL" dirty="0" smtClean="0"/>
              <a:t>מחול,</a:t>
            </a:r>
          </a:p>
          <a:p>
            <a:pPr lvl="0">
              <a:lnSpc>
                <a:spcPct val="120000"/>
              </a:lnSpc>
            </a:pPr>
            <a:r>
              <a:rPr lang="he-IL" dirty="0" smtClean="0"/>
              <a:t>שנא</a:t>
            </a:r>
            <a:r>
              <a:rPr lang="he-IL" dirty="0"/>
              <a:t>' </a:t>
            </a:r>
            <a:r>
              <a:rPr lang="he-IL" dirty="0" smtClean="0"/>
              <a:t>"</a:t>
            </a:r>
            <a:r>
              <a:rPr lang="he-IL" dirty="0" smtClean="0">
                <a:solidFill>
                  <a:srgbClr val="002060"/>
                </a:solidFill>
              </a:rPr>
              <a:t>שום </a:t>
            </a:r>
            <a:r>
              <a:rPr lang="he-IL" dirty="0">
                <a:solidFill>
                  <a:srgbClr val="002060"/>
                </a:solidFill>
              </a:rPr>
              <a:t>תשים עליך </a:t>
            </a:r>
            <a:r>
              <a:rPr lang="he-IL" dirty="0" smtClean="0">
                <a:solidFill>
                  <a:srgbClr val="002060"/>
                </a:solidFill>
              </a:rPr>
              <a:t>מלך</a:t>
            </a:r>
            <a:r>
              <a:rPr lang="he-IL" dirty="0" smtClean="0"/>
              <a:t>" </a:t>
            </a:r>
            <a:r>
              <a:rPr lang="he-IL" dirty="0"/>
              <a:t>שתהא אימתו </a:t>
            </a:r>
            <a:r>
              <a:rPr lang="he-IL" dirty="0" smtClean="0"/>
              <a:t>עליך!</a:t>
            </a:r>
          </a:p>
          <a:p>
            <a:pPr lvl="0">
              <a:lnSpc>
                <a:spcPct val="120000"/>
              </a:lnSpc>
            </a:pPr>
            <a:endParaRPr lang="he-IL" sz="600" dirty="0" smtClean="0"/>
          </a:p>
          <a:p>
            <a:pPr lvl="0">
              <a:lnSpc>
                <a:spcPct val="120000"/>
              </a:lnSpc>
            </a:pPr>
            <a:r>
              <a:rPr lang="he-IL" dirty="0" smtClean="0"/>
              <a:t>מצוה שאני.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467544" y="517148"/>
            <a:ext cx="3240360" cy="1327676"/>
          </a:xfrm>
          <a:prstGeom prst="wedgeRoundRectCallout">
            <a:avLst>
              <a:gd name="adj1" fmla="val 72230"/>
              <a:gd name="adj2" fmla="val -4497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משנה:</a:t>
            </a:r>
            <a:endParaRPr lang="he-IL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חזן הכנסת נוטל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ס''ת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ונותנה לראש הכנסת,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וראש הכנסת נותנה לסגן,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והסגן נותנה לכהן גדול,</a:t>
            </a:r>
          </a:p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וכ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''ג נותנה </a:t>
            </a:r>
            <a:r>
              <a:rPr lang="he-IL" sz="1400" dirty="0" smtClean="0">
                <a:solidFill>
                  <a:srgbClr val="F79646">
                    <a:lumMod val="50000"/>
                  </a:srgbClr>
                </a:solidFill>
              </a:rPr>
              <a:t>למלך.</a:t>
            </a:r>
          </a:p>
        </p:txBody>
      </p:sp>
      <p:sp>
        <p:nvSpPr>
          <p:cNvPr id="6" name="הסבר מלבני מעוגל 5"/>
          <p:cNvSpPr/>
          <p:nvPr/>
        </p:nvSpPr>
        <p:spPr>
          <a:xfrm>
            <a:off x="179512" y="2708920"/>
            <a:ext cx="2808312" cy="1327676"/>
          </a:xfrm>
          <a:prstGeom prst="wedgeRoundRectCallout">
            <a:avLst>
              <a:gd name="adj1" fmla="val 72230"/>
              <a:gd name="adj2" fmla="val -4497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smtClean="0">
                <a:solidFill>
                  <a:schemeClr val="tx1"/>
                </a:solidFill>
              </a:rPr>
              <a:t>משנה:</a:t>
            </a:r>
            <a:endParaRPr lang="he-IL" sz="13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והמלך עומד ומקבל וקורא יושב.</a:t>
            </a:r>
          </a:p>
          <a:p>
            <a:pPr lvl="0"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אגריפס המלך עמד וקבל וקרא עומד, ושבחוהו חכמים.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9302</TotalTime>
  <Words>3055</Words>
  <Application>Microsoft Office PowerPoint</Application>
  <PresentationFormat>‫הצגה על המסך (4:3)</PresentationFormat>
  <Paragraphs>480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1078</cp:revision>
  <dcterms:created xsi:type="dcterms:W3CDTF">2015-01-28T10:22:53Z</dcterms:created>
  <dcterms:modified xsi:type="dcterms:W3CDTF">2015-12-05T20:40:51Z</dcterms:modified>
</cp:coreProperties>
</file>