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82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86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448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645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141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86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40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61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76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080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2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412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70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2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111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5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519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E32D19-9D6A-484D-A693-1CA79354C27D}" type="datetimeFigureOut">
              <a:rPr lang="he-IL" smtClean="0"/>
              <a:t>כ"ד/אייר/תשע"ט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08AFD1-86F7-4B63-9F95-0EAA1EAFC3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207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1314993" y="1332411"/>
            <a:ext cx="8932382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e-IL" b="1" dirty="0">
                <a:latin typeface="Arial" panose="020B0604020202020204" pitchFamily="34" charset="0"/>
              </a:rPr>
              <a:t>מַסֶּכֶת שַׁבָּת</a:t>
            </a:r>
            <a:r>
              <a:rPr lang="he-IL" dirty="0">
                <a:latin typeface="Arial" panose="020B0604020202020204" pitchFamily="34" charset="0"/>
              </a:rPr>
              <a:t> </a:t>
            </a:r>
            <a:r>
              <a:rPr lang="he-IL" dirty="0" smtClean="0">
                <a:latin typeface="Arial" panose="020B0604020202020204" pitchFamily="34" charset="0"/>
              </a:rPr>
              <a:t>הראשונה והגדולה </a:t>
            </a:r>
            <a:r>
              <a:rPr lang="he-IL" dirty="0">
                <a:latin typeface="Arial" panose="020B0604020202020204" pitchFamily="34" charset="0"/>
              </a:rPr>
              <a:t>בסדר מועד, </a:t>
            </a:r>
            <a:endParaRPr lang="he-IL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נושאי המסכת: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e-IL" dirty="0" smtClean="0">
                <a:latin typeface="Arial" panose="020B0604020202020204" pitchFamily="34" charset="0"/>
              </a:rPr>
              <a:t>דיני השבת, החובה לשבות ממלאכה,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e-IL" dirty="0" smtClean="0">
                <a:latin typeface="Arial" panose="020B0604020202020204" pitchFamily="34" charset="0"/>
              </a:rPr>
              <a:t> ל"ט אבות המלאכה ותולדותיהן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e-IL" dirty="0">
                <a:latin typeface="Arial" panose="020B0604020202020204" pitchFamily="34" charset="0"/>
              </a:rPr>
              <a:t> </a:t>
            </a:r>
            <a:r>
              <a:rPr lang="he-IL" dirty="0" smtClean="0">
                <a:latin typeface="Arial" panose="020B0604020202020204" pitchFamily="34" charset="0"/>
              </a:rPr>
              <a:t>המלאכות האסורות </a:t>
            </a:r>
            <a:r>
              <a:rPr lang="he-IL" b="1" dirty="0" smtClean="0">
                <a:latin typeface="Arial" panose="020B0604020202020204" pitchFamily="34" charset="0"/>
              </a:rPr>
              <a:t>מן התורה</a:t>
            </a:r>
            <a:r>
              <a:rPr lang="he-IL" dirty="0" smtClean="0">
                <a:latin typeface="Arial" panose="020B0604020202020204" pitchFamily="34" charset="0"/>
              </a:rPr>
              <a:t> 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he-IL" dirty="0" smtClean="0">
                <a:latin typeface="Arial" panose="020B0604020202020204" pitchFamily="34" charset="0"/>
              </a:rPr>
              <a:t>אש, חריש וקציר, והוצאה מרשות לרשות, </a:t>
            </a:r>
            <a:r>
              <a:rPr lang="he-IL" dirty="0" err="1" smtClean="0">
                <a:latin typeface="Arial" panose="020B0604020202020204" pitchFamily="34" charset="0"/>
              </a:rPr>
              <a:t>קישוש</a:t>
            </a:r>
            <a:r>
              <a:rPr lang="he-IL" dirty="0" smtClean="0">
                <a:latin typeface="Arial" panose="020B0604020202020204" pitchFamily="34" charset="0"/>
              </a:rPr>
              <a:t> עצים </a:t>
            </a:r>
            <a:r>
              <a:rPr lang="he-IL" baseline="30000" dirty="0" smtClean="0">
                <a:latin typeface="Arial" panose="020B0604020202020204" pitchFamily="34" charset="0"/>
              </a:rPr>
              <a:t> </a:t>
            </a:r>
            <a:r>
              <a:rPr lang="he-IL" dirty="0" smtClean="0">
                <a:latin typeface="Arial" panose="020B0604020202020204" pitchFamily="34" charset="0"/>
              </a:rPr>
              <a:t>ויציאה מחוץ לתחום.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e-IL" dirty="0">
                <a:latin typeface="Arial" panose="020B0604020202020204" pitchFamily="34" charset="0"/>
              </a:rPr>
              <a:t> </a:t>
            </a:r>
            <a:r>
              <a:rPr lang="he-IL" dirty="0" smtClean="0">
                <a:latin typeface="Arial" panose="020B0604020202020204" pitchFamily="34" charset="0"/>
              </a:rPr>
              <a:t> המלאכות האסורות </a:t>
            </a:r>
            <a:r>
              <a:rPr lang="he-IL" b="1" dirty="0" smtClean="0">
                <a:latin typeface="Arial" panose="020B0604020202020204" pitchFamily="34" charset="0"/>
              </a:rPr>
              <a:t>מהנביאים</a:t>
            </a:r>
            <a:r>
              <a:rPr lang="he-IL" dirty="0" smtClean="0">
                <a:latin typeface="Arial" panose="020B0604020202020204" pitchFamily="34" charset="0"/>
              </a:rPr>
              <a:t>: </a:t>
            </a:r>
          </a:p>
          <a:p>
            <a:pPr marL="1200150" lvl="3" indent="-285750">
              <a:buFont typeface="Wingdings" panose="05000000000000000000" pitchFamily="2" charset="2"/>
              <a:buChar char="ü"/>
            </a:pPr>
            <a:r>
              <a:rPr lang="he-IL" dirty="0" smtClean="0">
                <a:latin typeface="Arial" panose="020B0604020202020204" pitchFamily="34" charset="0"/>
              </a:rPr>
              <a:t>נשיאת משא, קנייה מגוי, הכנת יין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e-IL" dirty="0" smtClean="0">
                <a:latin typeface="Arial" panose="020B0604020202020204" pitchFamily="34" charset="0"/>
              </a:rPr>
              <a:t>ל"ט אבות מלאכה הנלמדות מהמשכן, מ"דבר הלמד מענינו",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he-IL" dirty="0" smtClean="0">
                <a:latin typeface="Arial" panose="020B0604020202020204" pitchFamily="34" charset="0"/>
              </a:rPr>
              <a:t>בצד ל"ט </a:t>
            </a:r>
            <a:r>
              <a:rPr lang="he-IL" b="1" dirty="0" smtClean="0">
                <a:latin typeface="Arial" panose="020B0604020202020204" pitchFamily="34" charset="0"/>
              </a:rPr>
              <a:t>אבות</a:t>
            </a:r>
            <a:r>
              <a:rPr lang="he-IL" dirty="0" smtClean="0">
                <a:latin typeface="Arial" panose="020B0604020202020204" pitchFamily="34" charset="0"/>
              </a:rPr>
              <a:t> מלאכות, נקבעו </a:t>
            </a:r>
            <a:r>
              <a:rPr lang="he-IL" b="1" dirty="0" smtClean="0">
                <a:latin typeface="Arial" panose="020B0604020202020204" pitchFamily="34" charset="0"/>
              </a:rPr>
              <a:t>תולדות</a:t>
            </a:r>
            <a:r>
              <a:rPr lang="he-IL" dirty="0" smtClean="0">
                <a:latin typeface="Arial" panose="020B0604020202020204" pitchFamily="34" charset="0"/>
              </a:rPr>
              <a:t>, האסורות באותה המידה	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e-IL" dirty="0" smtClean="0">
                <a:latin typeface="Arial" panose="020B0604020202020204" pitchFamily="34" charset="0"/>
              </a:rPr>
              <a:t>דיני </a:t>
            </a:r>
            <a:r>
              <a:rPr lang="he-IL" dirty="0">
                <a:latin typeface="Arial" panose="020B0604020202020204" pitchFamily="34" charset="0"/>
              </a:rPr>
              <a:t>מצוות היום (הדלקת הנר, תפילה ושלוש סעודות), </a:t>
            </a:r>
            <a:endParaRPr lang="he-IL" dirty="0" smtClean="0"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e-IL" dirty="0">
                <a:latin typeface="Arial" panose="020B0604020202020204" pitchFamily="34" charset="0"/>
              </a:rPr>
              <a:t> גזירות ותקנות של חז"ל שהרחיבו את איסורי השביתה ממלאכה</a:t>
            </a:r>
            <a:r>
              <a:rPr lang="he-IL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e-IL" dirty="0" smtClean="0"/>
              <a:t>על פי</a:t>
            </a:r>
            <a:r>
              <a:rPr lang="he-IL" dirty="0"/>
              <a:t> </a:t>
            </a:r>
            <a:r>
              <a:rPr lang="he-IL" dirty="0" smtClean="0"/>
              <a:t>הקדמת הרמב"ם למשנה מסכת שבת פותחת את המסכת כי: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e-IL" dirty="0" smtClean="0"/>
              <a:t> השבת </a:t>
            </a:r>
            <a:r>
              <a:rPr lang="he-IL" dirty="0"/>
              <a:t>היא "קדמון במעלה" (בכירה במעלה). </a:t>
            </a:r>
            <a:endParaRPr lang="he-IL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e-IL" dirty="0" smtClean="0"/>
              <a:t> זמנה </a:t>
            </a:r>
            <a:r>
              <a:rPr lang="he-IL" dirty="0"/>
              <a:t>קבוע מאז בריאת </a:t>
            </a:r>
            <a:r>
              <a:rPr lang="he-IL" dirty="0" smtClean="0"/>
              <a:t>העולם.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e-IL" dirty="0" smtClean="0"/>
              <a:t> היא </a:t>
            </a:r>
            <a:r>
              <a:rPr lang="he-IL" dirty="0"/>
              <a:t>פותחת את פרשת המועדות</a:t>
            </a:r>
            <a:r>
              <a:rPr lang="he-IL" dirty="0" smtClean="0"/>
              <a:t>.</a:t>
            </a:r>
            <a:endParaRPr lang="he-IL" dirty="0" smtClean="0">
              <a:latin typeface="Arial" panose="020B0604020202020204" pitchFamily="34" charset="0"/>
            </a:endParaRPr>
          </a:p>
        </p:txBody>
      </p:sp>
      <p:sp>
        <p:nvSpPr>
          <p:cNvPr id="6" name="אליפסה 5">
            <a:hlinkClick r:id="rId2" action="ppaction://hlinksldjump"/>
          </p:cNvPr>
          <p:cNvSpPr/>
          <p:nvPr/>
        </p:nvSpPr>
        <p:spPr>
          <a:xfrm>
            <a:off x="9990083" y="0"/>
            <a:ext cx="2201917" cy="1193859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סדר </a:t>
            </a:r>
          </a:p>
          <a:p>
            <a:pPr algn="ctr"/>
            <a:r>
              <a:rPr lang="he-IL" sz="3600" dirty="0" smtClean="0"/>
              <a:t>מועד</a:t>
            </a:r>
            <a:endParaRPr lang="he-IL" sz="3600" dirty="0"/>
          </a:p>
        </p:txBody>
      </p:sp>
      <p:sp>
        <p:nvSpPr>
          <p:cNvPr id="7" name="מלבן 6"/>
          <p:cNvSpPr/>
          <p:nvPr/>
        </p:nvSpPr>
        <p:spPr>
          <a:xfrm>
            <a:off x="4608186" y="0"/>
            <a:ext cx="2959562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he-IL" sz="4400" b="1" dirty="0" smtClean="0">
                <a:latin typeface="Arial" panose="020B0604020202020204" pitchFamily="34" charset="0"/>
              </a:rPr>
              <a:t>מסֶּכֶת </a:t>
            </a:r>
            <a:r>
              <a:rPr lang="he-IL" sz="4400" b="1" dirty="0">
                <a:latin typeface="Arial" panose="020B0604020202020204" pitchFamily="34" charset="0"/>
              </a:rPr>
              <a:t>שַׁבָּת</a:t>
            </a:r>
            <a:r>
              <a:rPr lang="he-IL" sz="4400" dirty="0">
                <a:latin typeface="Arial" panose="020B0604020202020204" pitchFamily="34" charset="0"/>
              </a:rPr>
              <a:t> 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1931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8088" y="848342"/>
            <a:ext cx="8673738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dirty="0" smtClean="0"/>
              <a:t>הדבר המרכזי בשבת הוא השבתון - השביתה ממלאכה.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dirty="0" smtClean="0"/>
              <a:t>הבנת עיקרון השביתה היא הדרך היחידה להגיע לתפיסה נכונה של השבת והלכותיה, החל מדיני תורה בסיסיים ועד לתקנות וגזרות חכמים בכל הדורות.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dirty="0" smtClean="0"/>
              <a:t>ישראל מצווים לשבות גם ממלאכת בניית המשכן  הקשורה לביטול מלאכות בשבת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dirty="0" smtClean="0"/>
              <a:t>המלאכה היא מלאכת יצירה גשמית ונעשית מתוך </a:t>
            </a:r>
            <a:r>
              <a:rPr lang="he-IL" b="1" dirty="0" smtClean="0"/>
              <a:t>כוונה תחילה </a:t>
            </a:r>
            <a:r>
              <a:rPr lang="he-IL" dirty="0" smtClean="0"/>
              <a:t>ללא קשר למאמץ הכרוך בה, ע"פ ניסוח חז"ל </a:t>
            </a:r>
            <a:r>
              <a:rPr lang="he-IL" b="1" dirty="0" smtClean="0"/>
              <a:t>"מלאכת מחשבת אסרה תורה",    "כל המקלקלים פטורים".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dirty="0" smtClean="0"/>
              <a:t>ל"ט אבות מלאכה ותולדותיהן הן בירור עיקרון המלאכה והעשייה בשבת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dirty="0" smtClean="0"/>
              <a:t>מלאכה חריגה היא מלאכת "</a:t>
            </a:r>
            <a:r>
              <a:rPr lang="he-IL" b="1" dirty="0" smtClean="0"/>
              <a:t>הוצאה</a:t>
            </a:r>
            <a:r>
              <a:rPr lang="he-IL" dirty="0" smtClean="0"/>
              <a:t>" שאין בה יגיעה וגם איננה "מלאכת מחשבת" – זו מלאכה בפני עצמה – גזירת הכתוב.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dirty="0" smtClean="0"/>
              <a:t>כדי שהשבתון והשביתה יהיו שלימים נקבעו תחומי השבת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dirty="0" smtClean="0"/>
              <a:t>ארבעת הרשויות המיוחדות לשבת. תולדותיהם, ופרטיהם המורכבים הם חלק חשוב במסכת זו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dirty="0" smtClean="0"/>
              <a:t>למצוות עשה הקשורות לשבת </a:t>
            </a:r>
            <a:r>
              <a:rPr lang="he-IL" b="1" dirty="0" smtClean="0"/>
              <a:t>"זכור את יום השבת" </a:t>
            </a:r>
            <a:r>
              <a:rPr lang="he-IL" dirty="0" smtClean="0"/>
              <a:t>ביטויים רבים במסכת החל מקידוש בשבת, תפילות, מנהגים, קריאה בתורה וכן "מצוות "עונג שבת" </a:t>
            </a:r>
            <a:endParaRPr lang="he-I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dirty="0" smtClean="0"/>
              <a:t>מערכות נוספת מימי הנביאים ומדרבנן ועל פי המסורת הן: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e-IL" dirty="0" smtClean="0"/>
              <a:t>מערכת "שבות בשבת" שהיא תוספת שמירה ושביתה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e-IL" dirty="0" smtClean="0"/>
              <a:t>מערכת "מוקצה"  העלולה להביא לידי מלאכה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e-IL" dirty="0" smtClean="0"/>
              <a:t>מערכת "</a:t>
            </a:r>
            <a:r>
              <a:rPr lang="he-IL" dirty="0" err="1" smtClean="0"/>
              <a:t>עובדין</a:t>
            </a:r>
            <a:r>
              <a:rPr lang="he-IL" dirty="0" smtClean="0"/>
              <a:t> </a:t>
            </a:r>
            <a:r>
              <a:rPr lang="he-IL" dirty="0" err="1" smtClean="0"/>
              <a:t>דחול</a:t>
            </a:r>
            <a:r>
              <a:rPr lang="he-IL" dirty="0" smtClean="0"/>
              <a:t>" אינם מתאימים לקדושת השבת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67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43840" y="0"/>
            <a:ext cx="11582400" cy="70173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he-IL" b="1" i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פרקי המסכת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יְצִיאוֹת הַשַׁבָּת (11משניות) 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- דיני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הוצאה מרשות לרשות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, דיני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ערב שבת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,18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גזרות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שגזרו בעלית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חנניה בן חזקיה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בַּמֶּה </a:t>
            </a:r>
            <a:r>
              <a:rPr lang="he-IL" b="1" i="0" dirty="0" err="1" smtClean="0">
                <a:effectLst/>
                <a:latin typeface="Arial" panose="020B0604020202020204" pitchFamily="34" charset="0"/>
              </a:rPr>
              <a:t>מַדְלִיקִין</a:t>
            </a:r>
            <a:r>
              <a:rPr lang="he-IL" b="1" i="0" dirty="0" smtClean="0">
                <a:effectLst/>
                <a:latin typeface="Arial" panose="020B0604020202020204" pitchFamily="34" charset="0"/>
              </a:rPr>
              <a:t> (7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ה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שמנים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וה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פתילות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הכשרים להדלקת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נרות שבת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, דיני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חנוכה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ודיני ערב שבת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בין השמשות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כִּירָה (6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בישול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בשבת ודיני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מוקצה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בַּמֶּה </a:t>
            </a:r>
            <a:r>
              <a:rPr lang="he-IL" b="1" i="0" dirty="0" err="1" smtClean="0">
                <a:effectLst/>
                <a:latin typeface="Arial" panose="020B0604020202020204" pitchFamily="34" charset="0"/>
              </a:rPr>
              <a:t>טוֹמְנִין</a:t>
            </a:r>
            <a:r>
              <a:rPr lang="he-IL" b="1" i="0" dirty="0" smtClean="0">
                <a:effectLst/>
                <a:latin typeface="Arial" panose="020B0604020202020204" pitchFamily="34" charset="0"/>
              </a:rPr>
              <a:t> (2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הטמנה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בַּמֶּה בְהֵמָה (4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הכלים ש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בהמה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יוצאת ולא יוצאת בהם ל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רשות הרבים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בַּמָּה </a:t>
            </a:r>
            <a:r>
              <a:rPr lang="he-IL" b="1" i="0" dirty="0" err="1" smtClean="0">
                <a:effectLst/>
                <a:latin typeface="Arial" panose="020B0604020202020204" pitchFamily="34" charset="0"/>
              </a:rPr>
              <a:t>אִשָּׁה</a:t>
            </a:r>
            <a:r>
              <a:rPr lang="he-IL" b="1" i="0" dirty="0" smtClean="0">
                <a:effectLst/>
                <a:latin typeface="Arial" panose="020B0604020202020204" pitchFamily="34" charset="0"/>
              </a:rPr>
              <a:t> (10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תכשיטים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ואביזרים שונים, שאשה ואיש יוצאים ולא יוצאים בהם לרשות הרבים.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כְּלָל גָּדוֹל (4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חיוב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חטאות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על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חילול שבת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ב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שוגג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, ל"ט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מלאכות שבת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ודיני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הוצאה מרשות לרשות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הַמּוֹצִיא יַיִן (7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שיעורים בהוצאה מרשות לרשות.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אָמַר רַבִּי עֲקִיבָא (7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סדרת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משניות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הפותחות ב'מניין' בנושאים שונים,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מתן תורה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ודיני הוצאה מרשות לרשות.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הַמַּצְנִיעַ (6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הוצאה מרשות לרשות, מלאכות שונות של טיפוח הגוף ודיני תלישה.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הַזּוֹרֵק (6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זריקה והושטה מרשות לרשות.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הַבּוֹנֶה (6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ה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בונה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, מלאכות חקלאיות שונות ודיני ה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כותב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הָאוֹרֵג (6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ה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אורג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וה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צד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שמנה שרצים (4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ה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חובל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, הכנת ואכילת מאכלים שונים בשבת, דיני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רפואה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בשבת.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אֵלּוּ קְשָׁרִין (3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ה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קושר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וה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מתיר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, וקיפול הבגדים.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כָּל כִּתְבֵי (8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שריפה בשבת, שבות ו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אמירה </a:t>
            </a:r>
            <a:r>
              <a:rPr lang="he-IL" b="0" i="0" u="none" strike="noStrike" dirty="0" err="1" smtClean="0">
                <a:effectLst/>
                <a:latin typeface="Arial" panose="020B0604020202020204" pitchFamily="34" charset="0"/>
              </a:rPr>
              <a:t>לנכרי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,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כָּל הַכֵּלִים (8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טלטול כלים בשבת.</a:t>
            </a:r>
          </a:p>
          <a:p>
            <a:pPr>
              <a:buFont typeface="+mj-lt"/>
              <a:buAutoNum type="arabicPeriod"/>
            </a:pPr>
            <a:r>
              <a:rPr lang="he-IL" b="1" i="0" dirty="0" err="1" smtClean="0">
                <a:effectLst/>
                <a:latin typeface="Arial" panose="020B0604020202020204" pitchFamily="34" charset="0"/>
              </a:rPr>
              <a:t>מְפַנִּין</a:t>
            </a:r>
            <a:r>
              <a:rPr lang="he-IL" b="1" i="0" dirty="0" smtClean="0">
                <a:effectLst/>
                <a:latin typeface="Arial" panose="020B0604020202020204" pitchFamily="34" charset="0"/>
              </a:rPr>
              <a:t> (3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טלטול חומרים, הנעת בעלי חיים וילדים, ילוד בהמות ונשים.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רַבִּי אֱלִיעֶזֶר </a:t>
            </a:r>
            <a:r>
              <a:rPr lang="he-IL" b="1" i="0" dirty="0" err="1" smtClean="0">
                <a:effectLst/>
                <a:latin typeface="Arial" panose="020B0604020202020204" pitchFamily="34" charset="0"/>
              </a:rPr>
              <a:t>דְּמִילָה</a:t>
            </a:r>
            <a:r>
              <a:rPr lang="he-IL" b="1" i="0" dirty="0" smtClean="0">
                <a:effectLst/>
                <a:latin typeface="Arial" panose="020B0604020202020204" pitchFamily="34" charset="0"/>
              </a:rPr>
              <a:t> (3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מילה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בשבת ובכלל.</a:t>
            </a:r>
          </a:p>
          <a:p>
            <a:pPr>
              <a:buFont typeface="+mj-lt"/>
              <a:buAutoNum type="arabicPeriod"/>
            </a:pPr>
            <a:r>
              <a:rPr lang="he-IL" b="1" i="0" dirty="0" err="1" smtClean="0">
                <a:effectLst/>
                <a:latin typeface="Arial" panose="020B0604020202020204" pitchFamily="34" charset="0"/>
              </a:rPr>
              <a:t>תּוֹלִין</a:t>
            </a:r>
            <a:r>
              <a:rPr lang="he-IL" b="1" i="0" dirty="0" smtClean="0">
                <a:effectLst/>
                <a:latin typeface="Arial" panose="020B0604020202020204" pitchFamily="34" charset="0"/>
              </a:rPr>
              <a:t> (5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סינון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, השריה, טיפול בקש ושימוש במכבש.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נוֹטֵל (3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טלטול שונים ופינוי פסולת.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חָבִית (6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מלאכת דש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, מלאכת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בונה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he-IL" b="0" i="0" u="none" strike="noStrike" dirty="0" smtClean="0">
                <a:effectLst/>
                <a:latin typeface="Arial" panose="020B0604020202020204" pitchFamily="34" charset="0"/>
              </a:rPr>
              <a:t>מלאכת מלבן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ועוד דינים נוספים.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שׁוֹאֵל (5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 מסחר והעסקה בשבת, דיני טיפול במת בשבת.</a:t>
            </a:r>
          </a:p>
          <a:p>
            <a:pPr>
              <a:buFont typeface="+mj-lt"/>
              <a:buAutoNum type="arabicPeriod"/>
            </a:pPr>
            <a:r>
              <a:rPr lang="he-IL" b="1" i="0" dirty="0" smtClean="0">
                <a:effectLst/>
                <a:latin typeface="Arial" panose="020B0604020202020204" pitchFamily="34" charset="0"/>
              </a:rPr>
              <a:t>מִי שֶׁהֶחְשִׁיךְ (5 משניות)</a:t>
            </a:r>
            <a:r>
              <a:rPr lang="he-IL" b="0" i="0" dirty="0" smtClean="0">
                <a:effectLst/>
                <a:latin typeface="Arial" panose="020B0604020202020204" pitchFamily="34" charset="0"/>
              </a:rPr>
              <a:t> - דינים שונים.</a:t>
            </a:r>
          </a:p>
        </p:txBody>
      </p:sp>
    </p:spTree>
    <p:extLst>
      <p:ext uri="{BB962C8B-B14F-4D97-AF65-F5344CB8AC3E}">
        <p14:creationId xmlns:p14="http://schemas.microsoft.com/office/powerpoint/2010/main" val="12458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209</Words>
  <Application>Microsoft Office PowerPoint</Application>
  <PresentationFormat>מסך רחב</PresentationFormat>
  <Paragraphs>57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8" baseType="lpstr">
      <vt:lpstr>Arial</vt:lpstr>
      <vt:lpstr>Garamond</vt:lpstr>
      <vt:lpstr>Times New Roman</vt:lpstr>
      <vt:lpstr>Wingdings</vt:lpstr>
      <vt:lpstr>אורגני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izak rossler</dc:creator>
  <cp:lastModifiedBy>izak rossler</cp:lastModifiedBy>
  <cp:revision>9</cp:revision>
  <dcterms:created xsi:type="dcterms:W3CDTF">2019-05-29T10:29:35Z</dcterms:created>
  <dcterms:modified xsi:type="dcterms:W3CDTF">2019-05-29T11:35:13Z</dcterms:modified>
</cp:coreProperties>
</file>