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809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07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591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01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706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935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90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70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383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48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157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F1BC-5E8A-4CD4-9ABF-956BD17384B0}" type="datetimeFigureOut">
              <a:rPr lang="he-IL" smtClean="0"/>
              <a:t>ט"ו/סיון/תשפ"ב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81EB-1A28-4632-B5B0-9FBBBB8AF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14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7.jpg"/><Relationship Id="rId7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1880522" y="1357746"/>
            <a:ext cx="868244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ברם </a:t>
            </a:r>
            <a:r>
              <a:rPr lang="he-IL" dirty="0"/>
              <a:t>כך שאלו: הרי הייתה אשת אחי אמו שהיא שנייה לו, ונשאה אחיו מאביו ומת, מהו שתמאן השתא </a:t>
            </a:r>
            <a:r>
              <a:rPr lang="he-IL" dirty="0" err="1"/>
              <a:t>ותעקרינהו</a:t>
            </a:r>
            <a:r>
              <a:rPr lang="he-IL" dirty="0"/>
              <a:t> לנישואין קמאי </a:t>
            </a:r>
            <a:r>
              <a:rPr lang="he-IL" dirty="0" err="1"/>
              <a:t>ותתייבם</a:t>
            </a:r>
            <a:r>
              <a:rPr lang="he-IL" dirty="0"/>
              <a:t> (צרתה), יש מיאון לאחר מיתה במקום מצוה או לא? </a:t>
            </a:r>
          </a:p>
        </p:txBody>
      </p:sp>
      <p:sp>
        <p:nvSpPr>
          <p:cNvPr id="5" name="מלבן 4"/>
          <p:cNvSpPr/>
          <p:nvPr/>
        </p:nvSpPr>
        <p:spPr>
          <a:xfrm>
            <a:off x="5674960" y="482661"/>
            <a:ext cx="1093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ק"ח ב</a:t>
            </a: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1425830" y="2660073"/>
            <a:ext cx="973400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smtClean="0"/>
              <a:t>רש"י</a:t>
            </a:r>
            <a:r>
              <a:rPr lang="he-IL" dirty="0"/>
              <a:t>:  מהו שתמאן - בנישואין הראשונים שלא תהא שנייה לו </a:t>
            </a:r>
            <a:r>
              <a:rPr lang="he-IL" dirty="0" err="1"/>
              <a:t>ותתייבם</a:t>
            </a:r>
            <a:r>
              <a:rPr lang="he-IL" dirty="0"/>
              <a:t>. אבל באישות </a:t>
            </a:r>
            <a:r>
              <a:rPr lang="he-IL" dirty="0" err="1"/>
              <a:t>דערווה</a:t>
            </a:r>
            <a:r>
              <a:rPr lang="he-IL" dirty="0"/>
              <a:t> כגון:</a:t>
            </a:r>
          </a:p>
          <a:p>
            <a:pPr algn="ctr"/>
            <a:r>
              <a:rPr lang="he-IL" dirty="0"/>
              <a:t> אשת אחיו מאמו קטנה ומת ונשאה אחיו מאביו פשיטא לן דלא אתי מיאון </a:t>
            </a:r>
            <a:r>
              <a:rPr lang="he-IL" dirty="0" err="1"/>
              <a:t>דלאחר</a:t>
            </a:r>
            <a:r>
              <a:rPr lang="he-IL" dirty="0"/>
              <a:t> מיתה למישרי </a:t>
            </a:r>
            <a:r>
              <a:rPr lang="he-IL" dirty="0" err="1"/>
              <a:t>ערוה</a:t>
            </a:r>
            <a:r>
              <a:rPr lang="he-IL" dirty="0"/>
              <a:t> לייבומה. </a:t>
            </a:r>
          </a:p>
        </p:txBody>
      </p:sp>
    </p:spTree>
    <p:extLst>
      <p:ext uri="{BB962C8B-B14F-4D97-AF65-F5344CB8AC3E}">
        <p14:creationId xmlns:p14="http://schemas.microsoft.com/office/powerpoint/2010/main" val="19538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94559" y="0"/>
            <a:ext cx="8682445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ק"ח ב</a:t>
            </a:r>
          </a:p>
          <a:p>
            <a:r>
              <a:rPr lang="he-IL" dirty="0"/>
              <a:t>ברם כך שאלו: הרי הייתה אשת אחי אמו שהיא שנייה לו, ונשאה אחיו מאביו ומת, מהו שתמאן השתא </a:t>
            </a:r>
            <a:r>
              <a:rPr lang="he-IL" dirty="0" err="1"/>
              <a:t>ותעקרינהו</a:t>
            </a:r>
            <a:r>
              <a:rPr lang="he-IL" dirty="0"/>
              <a:t> לנישואין קמאי </a:t>
            </a:r>
            <a:r>
              <a:rPr lang="he-IL" dirty="0" err="1"/>
              <a:t>ותתייבם</a:t>
            </a:r>
            <a:r>
              <a:rPr lang="he-IL" dirty="0"/>
              <a:t> (צרתה), יש מיאון לאחר מיתה במקום מצוה או לא? 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8677955" y="1381249"/>
            <a:ext cx="1148167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1576102" y="4251023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39211" y="1372458"/>
            <a:ext cx="1274312" cy="1092200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0964526" y="2975173"/>
            <a:ext cx="1106818" cy="927936"/>
            <a:chOff x="5473700" y="2876550"/>
            <a:chExt cx="1244600" cy="11049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875469" y="1423258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232483" y="1341249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4569562" y="3869347"/>
            <a:ext cx="1170677" cy="914400"/>
            <a:chOff x="3976777" y="2854245"/>
            <a:chExt cx="1170677" cy="9144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6613708" y="1640873"/>
            <a:ext cx="2276390" cy="583000"/>
            <a:chOff x="4777617" y="4193724"/>
            <a:chExt cx="2276390" cy="583000"/>
          </a:xfrm>
        </p:grpSpPr>
        <p:sp>
          <p:nvSpPr>
            <p:cNvPr id="25" name="חץ שמאלה-ימינה 24"/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85954" y="4295534"/>
              <a:ext cx="123029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 ואחות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4388183" y="1665215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10800000">
            <a:off x="1705573" y="168262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851083">
            <a:off x="5288214" y="2226978"/>
            <a:ext cx="722050" cy="167741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3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קבוצה 39"/>
          <p:cNvGrpSpPr/>
          <p:nvPr/>
        </p:nvGrpSpPr>
        <p:grpSpPr>
          <a:xfrm rot="19762062">
            <a:off x="4085215" y="2271414"/>
            <a:ext cx="722050" cy="19516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 rot="2245645">
            <a:off x="2517493" y="2191841"/>
            <a:ext cx="722050" cy="246773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6" name="קבוצה 45"/>
          <p:cNvGrpSpPr/>
          <p:nvPr/>
        </p:nvGrpSpPr>
        <p:grpSpPr>
          <a:xfrm rot="20636800">
            <a:off x="1371459" y="2464712"/>
            <a:ext cx="779156" cy="193932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9" name="קשת מלאה 48"/>
          <p:cNvSpPr/>
          <p:nvPr/>
        </p:nvSpPr>
        <p:spPr>
          <a:xfrm rot="8957132">
            <a:off x="5265147" y="3074712"/>
            <a:ext cx="4692496" cy="1112416"/>
          </a:xfrm>
          <a:prstGeom prst="blockArc">
            <a:avLst>
              <a:gd name="adj1" fmla="val 1063100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0" name="קשת מלאה 49"/>
          <p:cNvSpPr/>
          <p:nvPr/>
        </p:nvSpPr>
        <p:spPr>
          <a:xfrm rot="10256927">
            <a:off x="2131446" y="4461646"/>
            <a:ext cx="3140188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1016908">
            <a:off x="2601340" y="5053972"/>
            <a:ext cx="234416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יהודה ולוי אחים מן האב</a:t>
            </a:r>
          </a:p>
        </p:txBody>
      </p:sp>
      <p:sp>
        <p:nvSpPr>
          <p:cNvPr id="52" name="TextBox 51"/>
          <p:cNvSpPr txBox="1"/>
          <p:nvPr/>
        </p:nvSpPr>
        <p:spPr>
          <a:xfrm rot="19998450">
            <a:off x="6487199" y="3832531"/>
            <a:ext cx="245052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אחי אמו של יהודה</a:t>
            </a:r>
          </a:p>
        </p:txBody>
      </p:sp>
      <p:grpSp>
        <p:nvGrpSpPr>
          <p:cNvPr id="53" name="קבוצה 52"/>
          <p:cNvGrpSpPr/>
          <p:nvPr/>
        </p:nvGrpSpPr>
        <p:grpSpPr>
          <a:xfrm rot="2153760">
            <a:off x="9657214" y="2555912"/>
            <a:ext cx="1696832" cy="56385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4" name="קבוצה 5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6" name="חץ ימינה 5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5581734" y="4804219"/>
              <a:ext cx="74687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את שרה הקטנה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>
            <a:off x="2241953" y="3608999"/>
            <a:ext cx="833181" cy="1238220"/>
            <a:chOff x="1117008" y="4316375"/>
            <a:chExt cx="1117699" cy="1882580"/>
          </a:xfrm>
        </p:grpSpPr>
        <p:pic>
          <p:nvPicPr>
            <p:cNvPr id="59" name="תמונה 5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>
            <a:off x="9571207" y="900638"/>
            <a:ext cx="833181" cy="1238220"/>
            <a:chOff x="1117008" y="4316375"/>
            <a:chExt cx="1117699" cy="1882580"/>
          </a:xfrm>
        </p:grpSpPr>
        <p:pic>
          <p:nvPicPr>
            <p:cNvPr id="62" name="תמונה 6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4" name="קשת מלאה 63"/>
          <p:cNvSpPr/>
          <p:nvPr/>
        </p:nvSpPr>
        <p:spPr>
          <a:xfrm rot="10259495">
            <a:off x="1503479" y="3834391"/>
            <a:ext cx="10533785" cy="1832116"/>
          </a:xfrm>
          <a:prstGeom prst="blockArc">
            <a:avLst>
              <a:gd name="adj1" fmla="val 10631004"/>
              <a:gd name="adj2" fmla="val 160372"/>
              <a:gd name="adj3" fmla="val 2110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1059549">
            <a:off x="3105190" y="5229174"/>
            <a:ext cx="688064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לוי נשא את שרה המותרת לו כי  הוא בן שמעון ולאה שלא קשורה לראובן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74175" y="4270887"/>
            <a:ext cx="349016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הקטנה נופלת לייבום לפני יהודה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22045" y="5567674"/>
            <a:ext cx="4889642" cy="1200329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שאלת ר' עקיבא</a:t>
            </a:r>
          </a:p>
          <a:p>
            <a:r>
              <a:rPr lang="he-IL" dirty="0"/>
              <a:t>מהו שתמאן שרה הקטנה בנשואי ראובן, שלא תהיה שניה ליהודה וכך </a:t>
            </a:r>
            <a:r>
              <a:rPr lang="he-IL" dirty="0" err="1"/>
              <a:t>תתייבם</a:t>
            </a:r>
            <a:r>
              <a:rPr lang="he-IL" dirty="0"/>
              <a:t> לו, כיוון שהוא במקום מצווה, האם יש מיאון לאחר מיתה ? או לא ?</a:t>
            </a:r>
          </a:p>
        </p:txBody>
      </p:sp>
      <p:sp>
        <p:nvSpPr>
          <p:cNvPr id="69" name="לחצן פעולה: בית 68">
            <a:hlinkClick r:id="" action="ppaction://hlinkshowjump?jump=firstslide" highlightClick="1"/>
          </p:cNvPr>
          <p:cNvSpPr/>
          <p:nvPr/>
        </p:nvSpPr>
        <p:spPr>
          <a:xfrm>
            <a:off x="469486" y="4395993"/>
            <a:ext cx="587825" cy="8672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77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5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250"/>
                            </p:stCondLst>
                            <p:childTnLst>
                              <p:par>
                                <p:cTn id="67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64" grpId="0" animBg="1"/>
      <p:bldP spid="65" grpId="0" animBg="1"/>
      <p:bldP spid="66" grpId="0" animBg="1"/>
      <p:bldP spid="67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ט"ו.סיון.תשפ"ב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619794" y="0"/>
            <a:ext cx="9734006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ק"ח  ב</a:t>
            </a:r>
          </a:p>
          <a:p>
            <a:pPr algn="ctr"/>
            <a:r>
              <a:rPr lang="he-IL" b="1" dirty="0"/>
              <a:t>רש"י</a:t>
            </a:r>
            <a:r>
              <a:rPr lang="he-IL" dirty="0"/>
              <a:t>:  מהו שתמאן - בנישואין הראשונים שלא תהא שנייה לו </a:t>
            </a:r>
            <a:r>
              <a:rPr lang="he-IL" dirty="0" err="1"/>
              <a:t>ותתייבם</a:t>
            </a:r>
            <a:r>
              <a:rPr lang="he-IL" dirty="0"/>
              <a:t>. אבל באישות </a:t>
            </a:r>
            <a:r>
              <a:rPr lang="he-IL" dirty="0" err="1"/>
              <a:t>דערווה</a:t>
            </a:r>
            <a:r>
              <a:rPr lang="he-IL" dirty="0"/>
              <a:t> כגון:</a:t>
            </a:r>
          </a:p>
          <a:p>
            <a:pPr algn="ctr"/>
            <a:r>
              <a:rPr lang="he-IL" dirty="0"/>
              <a:t> אשת אחיו מאמו קטנה ומת ונשאה אחיו מאביו פשיטא לן דלא אתי מיאון </a:t>
            </a:r>
            <a:r>
              <a:rPr lang="he-IL" dirty="0" err="1"/>
              <a:t>דלאחר</a:t>
            </a:r>
            <a:r>
              <a:rPr lang="he-IL" dirty="0"/>
              <a:t> מיתה למישרי </a:t>
            </a:r>
            <a:r>
              <a:rPr lang="he-IL" dirty="0" err="1"/>
              <a:t>ערוה</a:t>
            </a:r>
            <a:r>
              <a:rPr lang="he-IL" dirty="0"/>
              <a:t> לייבומה.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4740450" y="3997544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309710" y="4306407"/>
            <a:ext cx="1170677" cy="914400"/>
            <a:chOff x="3976777" y="2854245"/>
            <a:chExt cx="1170677" cy="9144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39211" y="1372458"/>
            <a:ext cx="1274312" cy="1092200"/>
            <a:chOff x="5399538" y="2882900"/>
            <a:chExt cx="1274312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680250" y="1456740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232483" y="1341249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4388183" y="1665215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0800000">
            <a:off x="1705573" y="168262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80000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851083">
            <a:off x="5230935" y="2211173"/>
            <a:ext cx="722050" cy="190080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 rot="19762062">
            <a:off x="4085217" y="2271416"/>
            <a:ext cx="722050" cy="19516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קבוצה 36"/>
          <p:cNvGrpSpPr/>
          <p:nvPr/>
        </p:nvGrpSpPr>
        <p:grpSpPr>
          <a:xfrm rot="2245645">
            <a:off x="2517493" y="2191841"/>
            <a:ext cx="722050" cy="246773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3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קבוצה 39"/>
          <p:cNvGrpSpPr/>
          <p:nvPr/>
        </p:nvGrpSpPr>
        <p:grpSpPr>
          <a:xfrm rot="20636800">
            <a:off x="1371459" y="2464712"/>
            <a:ext cx="779156" cy="193932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7032844" y="3900751"/>
            <a:ext cx="1016000" cy="889000"/>
            <a:chOff x="4167637" y="3734998"/>
            <a:chExt cx="1016000" cy="88900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 rot="19762062">
            <a:off x="6422478" y="2136460"/>
            <a:ext cx="722050" cy="195169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8319051" y="4135934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0" name="קבוצה 4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2" name="חץ ימינה 5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10389183" y="3716639"/>
            <a:ext cx="1106818" cy="984136"/>
            <a:chOff x="10389183" y="3716639"/>
            <a:chExt cx="1106818" cy="984136"/>
          </a:xfrm>
        </p:grpSpPr>
        <p:grpSp>
          <p:nvGrpSpPr>
            <p:cNvPr id="55" name="קבוצה 54"/>
            <p:cNvGrpSpPr/>
            <p:nvPr/>
          </p:nvGrpSpPr>
          <p:grpSpPr>
            <a:xfrm>
              <a:off x="10389183" y="3716639"/>
              <a:ext cx="1106818" cy="927936"/>
              <a:chOff x="5473700" y="2876550"/>
              <a:chExt cx="1244600" cy="1104900"/>
            </a:xfrm>
          </p:grpSpPr>
          <p:pic>
            <p:nvPicPr>
              <p:cNvPr id="57" name="תמונה 56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700" y="2876550"/>
                <a:ext cx="1244600" cy="1104900"/>
              </a:xfrm>
              <a:prstGeom prst="rect">
                <a:avLst/>
              </a:prstGeom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5473700" y="3051597"/>
                <a:ext cx="73324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שרה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0569212" y="4331443"/>
              <a:ext cx="7467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קטנה</a:t>
              </a: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7821700" y="2991050"/>
            <a:ext cx="833181" cy="1238220"/>
            <a:chOff x="1117008" y="4316375"/>
            <a:chExt cx="1117699" cy="1882580"/>
          </a:xfrm>
        </p:grpSpPr>
        <p:pic>
          <p:nvPicPr>
            <p:cNvPr id="60" name="תמונה 5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2" name="קשת מלאה 61"/>
          <p:cNvSpPr/>
          <p:nvPr/>
        </p:nvSpPr>
        <p:spPr>
          <a:xfrm rot="10621589">
            <a:off x="1577981" y="4256986"/>
            <a:ext cx="9727415" cy="1832116"/>
          </a:xfrm>
          <a:prstGeom prst="blockArc">
            <a:avLst>
              <a:gd name="adj1" fmla="val 10631004"/>
              <a:gd name="adj2" fmla="val 160372"/>
              <a:gd name="adj3" fmla="val 2110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40772" y="5794974"/>
            <a:ext cx="19879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יהודה נשא את שרה</a:t>
            </a:r>
          </a:p>
        </p:txBody>
      </p:sp>
      <p:grpSp>
        <p:nvGrpSpPr>
          <p:cNvPr id="64" name="קבוצה 63"/>
          <p:cNvGrpSpPr/>
          <p:nvPr/>
        </p:nvGrpSpPr>
        <p:grpSpPr>
          <a:xfrm>
            <a:off x="2149816" y="3657468"/>
            <a:ext cx="833181" cy="1238220"/>
            <a:chOff x="1117008" y="4316375"/>
            <a:chExt cx="1117699" cy="1882580"/>
          </a:xfrm>
        </p:grpSpPr>
        <p:pic>
          <p:nvPicPr>
            <p:cNvPr id="65" name="תמונה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995968" y="4836449"/>
            <a:ext cx="398837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במקרה כזה, ברור שלא יכול להיות מיאון לאחר מיתה שיתיר ערווה מדאורייתא ללוי </a:t>
            </a:r>
          </a:p>
          <a:p>
            <a:pPr algn="ctr"/>
            <a:r>
              <a:rPr lang="he-IL" dirty="0"/>
              <a:t>לכן היא אסורה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461184" y="2858429"/>
            <a:ext cx="250806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שרה הקטנה נופלת לייבום לפני לוי</a:t>
            </a:r>
          </a:p>
        </p:txBody>
      </p:sp>
      <p:sp>
        <p:nvSpPr>
          <p:cNvPr id="69" name="לחצן פעולה: בית 68">
            <a:hlinkClick r:id="" action="ppaction://hlinkshowjump?jump=firstslide" highlightClick="1"/>
          </p:cNvPr>
          <p:cNvSpPr/>
          <p:nvPr/>
        </p:nvSpPr>
        <p:spPr>
          <a:xfrm>
            <a:off x="328748" y="4798118"/>
            <a:ext cx="562029" cy="78046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784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25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306</Words>
  <Application>Microsoft Office PowerPoint</Application>
  <PresentationFormat>מסך רחב</PresentationFormat>
  <Paragraphs>57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2022-06-14T07:08:57Z</dcterms:created>
  <dcterms:modified xsi:type="dcterms:W3CDTF">2022-06-14T07:23:05Z</dcterms:modified>
</cp:coreProperties>
</file>